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8" r:id="rId3"/>
    <p:sldId id="259" r:id="rId4"/>
    <p:sldId id="285" r:id="rId5"/>
    <p:sldId id="316" r:id="rId6"/>
    <p:sldId id="262" r:id="rId7"/>
    <p:sldId id="317" r:id="rId8"/>
    <p:sldId id="263" r:id="rId10"/>
    <p:sldId id="265" r:id="rId11"/>
    <p:sldId id="264" r:id="rId12"/>
    <p:sldId id="319" r:id="rId13"/>
    <p:sldId id="266" r:id="rId14"/>
    <p:sldId id="267" r:id="rId15"/>
    <p:sldId id="268" r:id="rId16"/>
    <p:sldId id="269" r:id="rId17"/>
    <p:sldId id="320" r:id="rId18"/>
    <p:sldId id="270" r:id="rId19"/>
    <p:sldId id="271" r:id="rId20"/>
    <p:sldId id="272" r:id="rId21"/>
    <p:sldId id="322" r:id="rId22"/>
    <p:sldId id="273" r:id="rId23"/>
    <p:sldId id="274" r:id="rId24"/>
    <p:sldId id="323" r:id="rId25"/>
    <p:sldId id="275" r:id="rId26"/>
    <p:sldId id="276" r:id="rId27"/>
    <p:sldId id="277" r:id="rId28"/>
    <p:sldId id="279" r:id="rId29"/>
    <p:sldId id="278" r:id="rId30"/>
    <p:sldId id="280" r:id="rId31"/>
    <p:sldId id="281" r:id="rId32"/>
    <p:sldId id="324" r:id="rId33"/>
    <p:sldId id="282" r:id="rId34"/>
    <p:sldId id="283" r:id="rId35"/>
    <p:sldId id="284" r:id="rId36"/>
    <p:sldId id="321" r:id="rId37"/>
    <p:sldId id="313" r:id="rId38"/>
    <p:sldId id="312" r:id="rId3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D9D"/>
    <a:srgbClr val="D70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A74354-A19B-406D-A00B-D093AE27772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F60DE4-7CAE-45C3-8615-A48650925AB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AF60DE4-7CAE-45C3-8615-A48650925ABC}"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AF60DE4-7CAE-45C3-8615-A48650925ABC}"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AF60DE4-7CAE-45C3-8615-A48650925ABC}"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AF60DE4-7CAE-45C3-8615-A48650925ABC}"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AF60DE4-7CAE-45C3-8615-A48650925ABC}"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6"/>
            <a:ext cx="2628900" cy="5811839"/>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838201" y="365126"/>
            <a:ext cx="7734300" cy="5811839"/>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775605"/>
            <a:ext cx="10515600" cy="595995"/>
          </a:xfrm>
        </p:spPr>
        <p:txBody>
          <a:bodyPr>
            <a:normAutofit/>
          </a:bodyPr>
          <a:lstStyle>
            <a:lvl1pPr>
              <a:defRPr sz="3200" b="1"/>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838200" y="1917480"/>
            <a:ext cx="10515600" cy="458333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pPr defTabSz="914400"/>
            <a:fld id="{D997B5FA-0921-464F-AAE1-844C04324D75}"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pPr defTabSz="914400"/>
            <a:fld id="{565CE74E-AB26-4998-AD42-012C4C1AD076}" type="slidenum">
              <a:rPr lang="zh-CN" altLang="en-US" smtClean="0">
                <a:solidFill>
                  <a:prstClr val="black">
                    <a:tint val="75000"/>
                  </a:prstClr>
                </a:solidFill>
              </a:rPr>
            </a:fld>
            <a:endParaRPr lang="zh-CN" altLang="en-US">
              <a:solidFill>
                <a:prstClr val="black">
                  <a:tint val="75000"/>
                </a:prstClr>
              </a:solidFill>
            </a:endParaRPr>
          </a:p>
        </p:txBody>
      </p:sp>
      <p:sp>
        <p:nvSpPr>
          <p:cNvPr id="8" name="内容占位符 2"/>
          <p:cNvSpPr>
            <a:spLocks noGrp="1"/>
          </p:cNvSpPr>
          <p:nvPr>
            <p:ph idx="13"/>
          </p:nvPr>
        </p:nvSpPr>
        <p:spPr>
          <a:xfrm>
            <a:off x="838200" y="1388161"/>
            <a:ext cx="10515600" cy="512761"/>
          </a:xfrm>
        </p:spPr>
        <p:txBody>
          <a:bodyPr anchor="ctr">
            <a:normAutofit/>
          </a:bodyPr>
          <a:lstStyle>
            <a:lvl1pPr marL="0" indent="0">
              <a:buNone/>
              <a:defRPr sz="2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zh-CN" altLang="en-US" dirty="0"/>
              <a:t>单击此处编辑母版文本样式</a:t>
            </a:r>
            <a:endParaRPr lang="zh-CN" altLang="en-US" dirty="0"/>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838200" y="496570"/>
            <a:ext cx="10515600" cy="1194435"/>
          </a:xfrm>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838200" y="1825625"/>
            <a:ext cx="5181600" cy="4351339"/>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p:nvPr>
        </p:nvSpPr>
        <p:spPr>
          <a:xfrm>
            <a:off x="6172200" y="1825625"/>
            <a:ext cx="5181600" cy="4351339"/>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839789"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6172201"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188" y="987426"/>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pPr defTabSz="914400"/>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3.png"/><Relationship Id="rId14" Type="http://schemas.openxmlformats.org/officeDocument/2006/relationships/image" Target="../media/image2.png"/><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图片 6" descr="C:\Users\Administrator\Desktop\16.9 - 新标准 - 仅logo.jpg16.9 - 新标准 - 仅logo"/>
          <p:cNvPicPr>
            <a:picLocks noChangeAspect="1"/>
          </p:cNvPicPr>
          <p:nvPr userDrawn="1"/>
        </p:nvPicPr>
        <p:blipFill>
          <a:blip r:embed="rId13"/>
          <a:srcRect/>
          <a:stretch>
            <a:fillRect/>
          </a:stretch>
        </p:blipFill>
        <p:spPr>
          <a:xfrm>
            <a:off x="2223" y="635"/>
            <a:ext cx="12189460" cy="6856095"/>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D57D48C9-9762-47FA-A206-B39E3060D073}" type="datetimeFigureOut">
              <a:rPr lang="zh-CN" altLang="en-US" smtClean="0">
                <a:solidFill>
                  <a:prstClr val="black">
                    <a:tint val="75000"/>
                  </a:prstClr>
                </a:solidFill>
              </a:rPr>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pic>
        <p:nvPicPr>
          <p:cNvPr id="10" name="图片 9" descr="8%透明度 拷贝"/>
          <p:cNvPicPr>
            <a:picLocks noChangeAspect="1"/>
          </p:cNvPicPr>
          <p:nvPr userDrawn="1"/>
        </p:nvPicPr>
        <p:blipFill>
          <a:blip r:embed="rId14"/>
          <a:stretch>
            <a:fillRect/>
          </a:stretch>
        </p:blipFill>
        <p:spPr>
          <a:xfrm>
            <a:off x="8581390" y="3827780"/>
            <a:ext cx="3619500" cy="3038475"/>
          </a:xfrm>
          <a:prstGeom prst="rect">
            <a:avLst/>
          </a:prstGeom>
        </p:spPr>
      </p:pic>
      <p:pic>
        <p:nvPicPr>
          <p:cNvPr id="9" name="图片 8" descr="矢量智能对象"/>
          <p:cNvPicPr>
            <a:picLocks noChangeAspect="1"/>
          </p:cNvPicPr>
          <p:nvPr userDrawn="1"/>
        </p:nvPicPr>
        <p:blipFill>
          <a:blip r:embed="rId15"/>
          <a:stretch>
            <a:fillRect/>
          </a:stretch>
        </p:blipFill>
        <p:spPr>
          <a:xfrm>
            <a:off x="391160" y="78740"/>
            <a:ext cx="1076325" cy="84772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28.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2.png"/><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image" Target="../media/image9.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13.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normAutofit/>
          </a:bodyPr>
          <a:lstStyle/>
          <a:p>
            <a:r>
              <a:rPr lang="zh-CN" altLang="zh-CN" sz="4400" dirty="0" smtClean="0">
                <a:latin typeface="微软雅黑" panose="020B0503020204020204" pitchFamily="34" charset="-122"/>
                <a:ea typeface="微软雅黑" panose="020B0503020204020204" pitchFamily="34" charset="-122"/>
              </a:rPr>
              <a:t>普查</a:t>
            </a:r>
            <a:r>
              <a:rPr lang="zh-CN" altLang="zh-CN" sz="4400" dirty="0">
                <a:latin typeface="微软雅黑" panose="020B0503020204020204" pitchFamily="34" charset="-122"/>
                <a:ea typeface="微软雅黑" panose="020B0503020204020204" pitchFamily="34" charset="-122"/>
              </a:rPr>
              <a:t>指导员和普查</a:t>
            </a:r>
            <a:r>
              <a:rPr lang="zh-CN" altLang="zh-CN" sz="4400" dirty="0" smtClean="0">
                <a:latin typeface="微软雅黑" panose="020B0503020204020204" pitchFamily="34" charset="-122"/>
                <a:ea typeface="微软雅黑" panose="020B0503020204020204" pitchFamily="34" charset="-122"/>
              </a:rPr>
              <a:t>员</a:t>
            </a:r>
            <a:br>
              <a:rPr lang="zh-CN" altLang="zh-CN" sz="4400" dirty="0" smtClean="0">
                <a:latin typeface="微软雅黑" panose="020B0503020204020204" pitchFamily="34" charset="-122"/>
                <a:ea typeface="微软雅黑" panose="020B0503020204020204" pitchFamily="34" charset="-122"/>
              </a:rPr>
            </a:br>
            <a:r>
              <a:rPr lang="zh-CN" altLang="en-US" sz="4400" dirty="0" smtClean="0">
                <a:latin typeface="微软雅黑" panose="020B0503020204020204" pitchFamily="34" charset="-122"/>
                <a:ea typeface="微软雅黑" panose="020B0503020204020204" pitchFamily="34" charset="-122"/>
              </a:rPr>
              <a:t>选聘、</a:t>
            </a:r>
            <a:r>
              <a:rPr lang="zh-CN" altLang="zh-CN" sz="4400" dirty="0" smtClean="0">
                <a:latin typeface="微软雅黑" panose="020B0503020204020204" pitchFamily="34" charset="-122"/>
                <a:ea typeface="微软雅黑" panose="020B0503020204020204" pitchFamily="34" charset="-122"/>
              </a:rPr>
              <a:t>培训和</a:t>
            </a:r>
            <a:r>
              <a:rPr lang="zh-CN" altLang="zh-CN" sz="4400" smtClean="0">
                <a:latin typeface="微软雅黑" panose="020B0503020204020204" pitchFamily="34" charset="-122"/>
                <a:ea typeface="微软雅黑" panose="020B0503020204020204" pitchFamily="34" charset="-122"/>
              </a:rPr>
              <a:t>管理</a:t>
            </a:r>
            <a:r>
              <a:rPr lang="zh-CN" altLang="zh-CN" sz="4400" dirty="0" smtClean="0">
                <a:latin typeface="微软雅黑" panose="020B0503020204020204" pitchFamily="34" charset="-122"/>
                <a:ea typeface="微软雅黑" panose="020B0503020204020204" pitchFamily="34" charset="-122"/>
              </a:rPr>
              <a:t>工作</a:t>
            </a:r>
            <a:br>
              <a:rPr lang="en-US" altLang="zh-CN" sz="4400" dirty="0" smtClean="0">
                <a:latin typeface="微软雅黑" panose="020B0503020204020204" pitchFamily="34" charset="-122"/>
                <a:ea typeface="微软雅黑" panose="020B0503020204020204" pitchFamily="34" charset="-122"/>
              </a:rPr>
            </a:br>
            <a:endParaRPr lang="zh-CN" altLang="en-US" sz="2400" dirty="0">
              <a:latin typeface="微软雅黑" panose="020B0503020204020204" pitchFamily="34" charset="-122"/>
              <a:ea typeface="微软雅黑" panose="020B0503020204020204" pitchFamily="34" charset="-122"/>
            </a:endParaRPr>
          </a:p>
        </p:txBody>
      </p:sp>
      <p:sp>
        <p:nvSpPr>
          <p:cNvPr id="5" name="副标题 4"/>
          <p:cNvSpPr>
            <a:spLocks noGrp="1"/>
          </p:cNvSpPr>
          <p:nvPr>
            <p:ph type="subTitle" idx="1"/>
          </p:nvPr>
        </p:nvSpPr>
        <p:spPr/>
        <p:txBody>
          <a:bodyPr/>
          <a:lstStyle/>
          <a:p>
            <a:endParaRPr lang="en-US" altLang="zh-CN" dirty="0" smtClean="0"/>
          </a:p>
          <a:p>
            <a:endParaRPr lang="en-US" altLang="zh-CN" dirty="0"/>
          </a:p>
          <a:p>
            <a:endParaRPr lang="zh-CN" altLang="en-US" dirty="0">
              <a:latin typeface="微软雅黑" panose="020B0503020204020204" pitchFamily="34" charset="-122"/>
              <a:ea typeface="微软雅黑" panose="020B0503020204020204" pitchFamily="34" charset="-122"/>
            </a:endParaRPr>
          </a:p>
        </p:txBody>
      </p:sp>
      <p:sp>
        <p:nvSpPr>
          <p:cNvPr id="2" name="灯片编号占位符 1"/>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6" name="副标题 4"/>
          <p:cNvSpPr txBox="1"/>
          <p:nvPr/>
        </p:nvSpPr>
        <p:spPr>
          <a:xfrm>
            <a:off x="2667000" y="4750435"/>
            <a:ext cx="6858000" cy="105664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CN" altLang="en-US" dirty="0" smtClean="0">
                <a:latin typeface="微软雅黑" panose="020B0503020204020204" pitchFamily="34" charset="-122"/>
                <a:ea typeface="微软雅黑" panose="020B0503020204020204" pitchFamily="34" charset="-122"/>
              </a:rPr>
              <a:t>国务院人口普查办公室</a:t>
            </a:r>
            <a:endParaRPr lang="en-US" altLang="zh-CN" dirty="0" smtClean="0">
              <a:latin typeface="微软雅黑" panose="020B0503020204020204" pitchFamily="34" charset="-122"/>
              <a:ea typeface="微软雅黑" panose="020B0503020204020204" pitchFamily="34" charset="-122"/>
            </a:endParaRPr>
          </a:p>
          <a:p>
            <a:r>
              <a:rPr lang="en-US" altLang="zh-CN" dirty="0" smtClean="0">
                <a:latin typeface="微软雅黑" panose="020B0503020204020204" pitchFamily="34" charset="-122"/>
                <a:ea typeface="微软雅黑" panose="020B0503020204020204" pitchFamily="34" charset="-122"/>
              </a:rPr>
              <a:t>2020</a:t>
            </a:r>
            <a:r>
              <a:rPr lang="zh-CN" altLang="en-US" dirty="0" smtClean="0">
                <a:latin typeface="微软雅黑" panose="020B0503020204020204" pitchFamily="34" charset="-122"/>
                <a:ea typeface="微软雅黑" panose="020B0503020204020204" pitchFamily="34" charset="-122"/>
              </a:rPr>
              <a:t>年</a:t>
            </a:r>
            <a:r>
              <a:rPr lang="en-US" altLang="zh-CN" dirty="0" smtClean="0">
                <a:latin typeface="微软雅黑" panose="020B0503020204020204" pitchFamily="34" charset="-122"/>
                <a:ea typeface="微软雅黑" panose="020B0503020204020204" pitchFamily="34" charset="-122"/>
              </a:rPr>
              <a:t>7</a:t>
            </a:r>
            <a:r>
              <a:rPr lang="zh-CN" altLang="en-US" dirty="0" smtClean="0">
                <a:latin typeface="微软雅黑" panose="020B0503020204020204" pitchFamily="34" charset="-122"/>
                <a:ea typeface="微软雅黑" panose="020B0503020204020204" pitchFamily="34" charset="-122"/>
              </a:rPr>
              <a:t>月</a:t>
            </a:r>
            <a:endParaRPr lang="zh-CN" alt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二</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a:t>
            </a:r>
            <a:r>
              <a:rPr lang="zh-CN" altLang="zh-CN" sz="4000" dirty="0" smtClean="0">
                <a:latin typeface="微软雅黑" panose="020B0503020204020204" pitchFamily="34" charset="-122"/>
                <a:ea typeface="微软雅黑" panose="020B0503020204020204" pitchFamily="34" charset="-122"/>
              </a:rPr>
              <a:t>的</a:t>
            </a:r>
            <a:r>
              <a:rPr lang="zh-CN" altLang="en-US" sz="4000" dirty="0" smtClean="0">
                <a:latin typeface="微软雅黑" panose="020B0503020204020204" pitchFamily="34" charset="-122"/>
                <a:ea typeface="微软雅黑" panose="020B0503020204020204" pitchFamily="34" charset="-122"/>
              </a:rPr>
              <a:t>培训</a:t>
            </a:r>
            <a:endParaRPr lang="zh-CN" altLang="en-US" sz="4000" dirty="0">
              <a:latin typeface="微软雅黑" panose="020B0503020204020204" pitchFamily="34" charset="-122"/>
              <a:ea typeface="微软雅黑" panose="020B0503020204020204" pitchFamily="34" charset="-122"/>
            </a:endParaRPr>
          </a:p>
        </p:txBody>
      </p:sp>
      <p:cxnSp>
        <p:nvCxnSpPr>
          <p:cNvPr id="30" name="直接连接符 29"/>
          <p:cNvCxnSpPr>
            <a:stCxn id="34" idx="3"/>
            <a:endCxn id="35" idx="1"/>
          </p:cNvCxnSpPr>
          <p:nvPr/>
        </p:nvCxnSpPr>
        <p:spPr>
          <a:xfrm>
            <a:off x="1556545" y="2302010"/>
            <a:ext cx="750705" cy="2517"/>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31" name="组合 30"/>
          <p:cNvGrpSpPr/>
          <p:nvPr/>
        </p:nvGrpSpPr>
        <p:grpSpPr>
          <a:xfrm>
            <a:off x="1733898" y="2071676"/>
            <a:ext cx="396000" cy="419728"/>
            <a:chOff x="6876256" y="1436534"/>
            <a:chExt cx="396000" cy="396000"/>
          </a:xfrm>
        </p:grpSpPr>
        <p:sp>
          <p:nvSpPr>
            <p:cNvPr id="32" name="椭圆 31"/>
            <p:cNvSpPr/>
            <p:nvPr/>
          </p:nvSpPr>
          <p:spPr>
            <a:xfrm>
              <a:off x="6876256" y="1436534"/>
              <a:ext cx="396000" cy="396000"/>
            </a:xfrm>
            <a:prstGeom prst="ellipse">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3" name="椭圆 32"/>
            <p:cNvSpPr/>
            <p:nvPr/>
          </p:nvSpPr>
          <p:spPr>
            <a:xfrm>
              <a:off x="6984256" y="1544534"/>
              <a:ext cx="180000" cy="18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sp>
        <p:nvSpPr>
          <p:cNvPr id="35" name="矩形 34"/>
          <p:cNvSpPr/>
          <p:nvPr/>
        </p:nvSpPr>
        <p:spPr>
          <a:xfrm>
            <a:off x="2306955" y="1784350"/>
            <a:ext cx="8559800" cy="1040130"/>
          </a:xfrm>
          <a:prstGeom prst="rect">
            <a:avLst/>
          </a:prstGeom>
          <a:solidFill>
            <a:srgbClr val="FFFFFF"/>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微软雅黑" panose="020B0503020204020204" pitchFamily="34" charset="-122"/>
                <a:ea typeface="微软雅黑" panose="020B0503020204020204" pitchFamily="34" charset="-122"/>
              </a:rPr>
              <a:t>6</a:t>
            </a:r>
            <a:r>
              <a:rPr altLang="zh-CN" dirty="0">
                <a:solidFill>
                  <a:schemeClr val="tx1"/>
                </a:solidFill>
                <a:latin typeface="微软雅黑" panose="020B0503020204020204" pitchFamily="34" charset="-122"/>
                <a:ea typeface="微软雅黑" panose="020B0503020204020204" pitchFamily="34" charset="-122"/>
              </a:rPr>
              <a:t>.培训教员要组织普查指导员和普查员对练习中遇到的疑难问题进行认真讨论，并进行讲评和总结；对难以解决的问题，要及时向上级汇报，由上级普查办公室负责解答。</a:t>
            </a:r>
            <a:endParaRPr altLang="zh-CN" dirty="0">
              <a:solidFill>
                <a:schemeClr val="tx1"/>
              </a:solidFill>
              <a:latin typeface="微软雅黑" panose="020B0503020204020204" pitchFamily="34" charset="-122"/>
              <a:ea typeface="微软雅黑" panose="020B0503020204020204" pitchFamily="34" charset="-122"/>
            </a:endParaRPr>
          </a:p>
        </p:txBody>
      </p:sp>
      <p:sp>
        <p:nvSpPr>
          <p:cNvPr id="36" name="矩形 35"/>
          <p:cNvSpPr/>
          <p:nvPr/>
        </p:nvSpPr>
        <p:spPr>
          <a:xfrm>
            <a:off x="2306955" y="2962910"/>
            <a:ext cx="8560435" cy="85852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dirty="0">
                <a:solidFill>
                  <a:schemeClr val="tx1"/>
                </a:solidFill>
                <a:latin typeface="微软雅黑" panose="020B0503020204020204" pitchFamily="34" charset="-122"/>
                <a:ea typeface="微软雅黑" panose="020B0503020204020204" pitchFamily="34" charset="-122"/>
              </a:rPr>
              <a:t>7.</a:t>
            </a:r>
            <a:r>
              <a:rPr lang="zh-CN" altLang="zh-CN" dirty="0">
                <a:solidFill>
                  <a:schemeClr val="tx1"/>
                </a:solidFill>
                <a:latin typeface="微软雅黑" panose="020B0503020204020204" pitchFamily="34" charset="-122"/>
                <a:ea typeface="微软雅黑" panose="020B0503020204020204" pitchFamily="34" charset="-122"/>
              </a:rPr>
              <a:t>培训结束时，由县级普查办公室统一进行考核，对普查指导员和普查员进行普查业务能力测试；培训教员应将测试中发现的问题进行分析、讲解，使每个普查指导员和普查员全面掌握普查工作任务和要求。</a:t>
            </a:r>
            <a:endParaRPr lang="zh-CN" altLang="zh-CN" dirty="0">
              <a:solidFill>
                <a:schemeClr val="tx1"/>
              </a:solidFill>
              <a:latin typeface="微软雅黑" panose="020B0503020204020204" pitchFamily="34" charset="-122"/>
              <a:ea typeface="微软雅黑" panose="020B0503020204020204" pitchFamily="34" charset="-122"/>
            </a:endParaRPr>
          </a:p>
        </p:txBody>
      </p:sp>
      <p:cxnSp>
        <p:nvCxnSpPr>
          <p:cNvPr id="43" name="直接连接符 42"/>
          <p:cNvCxnSpPr>
            <a:stCxn id="37" idx="3"/>
            <a:endCxn id="36" idx="1"/>
          </p:cNvCxnSpPr>
          <p:nvPr/>
        </p:nvCxnSpPr>
        <p:spPr>
          <a:xfrm>
            <a:off x="1556548" y="3386276"/>
            <a:ext cx="750702" cy="5985"/>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sp>
        <p:nvSpPr>
          <p:cNvPr id="70" name="矩形 69"/>
          <p:cNvSpPr/>
          <p:nvPr/>
        </p:nvSpPr>
        <p:spPr>
          <a:xfrm>
            <a:off x="2306955" y="3894455"/>
            <a:ext cx="8559800" cy="880745"/>
          </a:xfrm>
          <a:prstGeom prst="rect">
            <a:avLst/>
          </a:prstGeom>
          <a:solidFill>
            <a:srgbClr val="FFFFFF"/>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dirty="0">
                <a:solidFill>
                  <a:schemeClr val="tx1"/>
                </a:solidFill>
                <a:latin typeface="微软雅黑" panose="020B0503020204020204" pitchFamily="34" charset="-122"/>
                <a:ea typeface="微软雅黑" panose="020B0503020204020204" pitchFamily="34" charset="-122"/>
              </a:rPr>
              <a:t>8.</a:t>
            </a:r>
            <a:r>
              <a:rPr lang="zh-CN" altLang="zh-CN" b="1" dirty="0">
                <a:solidFill>
                  <a:srgbClr val="C00000"/>
                </a:solidFill>
                <a:latin typeface="微软雅黑" panose="020B0503020204020204" pitchFamily="34" charset="-122"/>
                <a:ea typeface="微软雅黑" panose="020B0503020204020204" pitchFamily="34" charset="-122"/>
              </a:rPr>
              <a:t>培训结束后，县级普查办公室应组织专人督促普查指导员和普查员做好线上相关内容的学习，保证人员以及内容的全覆盖，并及时跟进、反馈学习进度。</a:t>
            </a:r>
            <a:endParaRPr lang="zh-CN" altLang="zh-CN" b="1" dirty="0">
              <a:solidFill>
                <a:srgbClr val="C00000"/>
              </a:solidFill>
              <a:latin typeface="微软雅黑" panose="020B0503020204020204" pitchFamily="34" charset="-122"/>
              <a:ea typeface="微软雅黑" panose="020B0503020204020204" pitchFamily="34" charset="-122"/>
            </a:endParaRPr>
          </a:p>
        </p:txBody>
      </p:sp>
      <p:sp>
        <p:nvSpPr>
          <p:cNvPr id="71" name="矩形 70"/>
          <p:cNvSpPr/>
          <p:nvPr/>
        </p:nvSpPr>
        <p:spPr>
          <a:xfrm>
            <a:off x="2306955" y="4937125"/>
            <a:ext cx="8561070" cy="95377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dirty="0">
                <a:solidFill>
                  <a:schemeClr val="tx1"/>
                </a:solidFill>
                <a:latin typeface="微软雅黑" panose="020B0503020204020204" pitchFamily="34" charset="-122"/>
                <a:ea typeface="微软雅黑" panose="020B0503020204020204" pitchFamily="34" charset="-122"/>
              </a:rPr>
              <a:t>9.</a:t>
            </a:r>
            <a:r>
              <a:rPr lang="zh-CN" altLang="zh-CN" dirty="0">
                <a:solidFill>
                  <a:schemeClr val="tx1"/>
                </a:solidFill>
                <a:latin typeface="微软雅黑" panose="020B0503020204020204" pitchFamily="34" charset="-122"/>
                <a:ea typeface="微软雅黑" panose="020B0503020204020204" pitchFamily="34" charset="-122"/>
              </a:rPr>
              <a:t>省级普查机构适时采取抽查的方式对普查指导员和普查员的业务能力进行测试，并在一定范围内通报测试结果；</a:t>
            </a:r>
            <a:r>
              <a:rPr lang="zh-CN" altLang="zh-CN" b="1" dirty="0">
                <a:solidFill>
                  <a:srgbClr val="C00000"/>
                </a:solidFill>
                <a:latin typeface="微软雅黑" panose="020B0503020204020204" pitchFamily="34" charset="-122"/>
                <a:ea typeface="微软雅黑" panose="020B0503020204020204" pitchFamily="34" charset="-122"/>
              </a:rPr>
              <a:t>对测试结果较差的地区，责成县级普查机构采取适当方式，重新强化本地区所有普查指导员和普查员的业务能力。</a:t>
            </a:r>
            <a:endParaRPr lang="zh-CN" altLang="zh-CN" b="1" dirty="0">
              <a:solidFill>
                <a:srgbClr val="C00000"/>
              </a:solidFill>
              <a:latin typeface="微软雅黑" panose="020B0503020204020204" pitchFamily="34" charset="-122"/>
              <a:ea typeface="微软雅黑" panose="020B0503020204020204" pitchFamily="34" charset="-122"/>
            </a:endParaRPr>
          </a:p>
        </p:txBody>
      </p:sp>
      <p:sp>
        <p:nvSpPr>
          <p:cNvPr id="85" name="TextBox 462"/>
          <p:cNvSpPr txBox="1"/>
          <p:nvPr/>
        </p:nvSpPr>
        <p:spPr>
          <a:xfrm>
            <a:off x="668644" y="1168905"/>
            <a:ext cx="2879707" cy="375809"/>
          </a:xfrm>
          <a:prstGeom prst="rect">
            <a:avLst/>
          </a:prstGeom>
          <a:noFill/>
        </p:spPr>
        <p:txBody>
          <a:bodyPr wrap="square" rtlCol="0">
            <a:spAutoFit/>
          </a:bodyPr>
          <a:lstStyle/>
          <a:p>
            <a:pPr>
              <a:lnSpc>
                <a:spcPct val="110000"/>
              </a:lnSpc>
            </a:pPr>
            <a:r>
              <a:rPr lang="zh-CN" altLang="en-US" dirty="0" smtClean="0">
                <a:latin typeface="微软雅黑" panose="020B0503020204020204" pitchFamily="34" charset="-122"/>
                <a:ea typeface="微软雅黑" panose="020B0503020204020204" pitchFamily="34" charset="-122"/>
              </a:rPr>
              <a:t>（二）</a:t>
            </a:r>
            <a:r>
              <a:rPr lang="zh-CN" altLang="zh-CN" dirty="0">
                <a:latin typeface="微软雅黑" panose="020B0503020204020204" pitchFamily="34" charset="-122"/>
                <a:ea typeface="微软雅黑" panose="020B0503020204020204" pitchFamily="34" charset="-122"/>
              </a:rPr>
              <a:t>培训要求</a:t>
            </a:r>
            <a:endParaRPr lang="zh-CN" altLang="en-US" dirty="0">
              <a:latin typeface="微软雅黑" panose="020B0503020204020204" pitchFamily="34" charset="-122"/>
              <a:ea typeface="微软雅黑" panose="020B0503020204020204" pitchFamily="34" charset="-122"/>
            </a:endParaRPr>
          </a:p>
        </p:txBody>
      </p:sp>
      <p:grpSp>
        <p:nvGrpSpPr>
          <p:cNvPr id="107" name="组合 106"/>
          <p:cNvGrpSpPr/>
          <p:nvPr/>
        </p:nvGrpSpPr>
        <p:grpSpPr>
          <a:xfrm>
            <a:off x="1746828" y="3129795"/>
            <a:ext cx="396000" cy="419728"/>
            <a:chOff x="6876256" y="1436534"/>
            <a:chExt cx="396000" cy="396000"/>
          </a:xfrm>
        </p:grpSpPr>
        <p:sp>
          <p:nvSpPr>
            <p:cNvPr id="108" name="椭圆 107"/>
            <p:cNvSpPr/>
            <p:nvPr/>
          </p:nvSpPr>
          <p:spPr>
            <a:xfrm>
              <a:off x="6876256" y="1436534"/>
              <a:ext cx="396000" cy="396000"/>
            </a:xfrm>
            <a:prstGeom prst="ellipse">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9" name="椭圆 108"/>
            <p:cNvSpPr/>
            <p:nvPr/>
          </p:nvSpPr>
          <p:spPr>
            <a:xfrm>
              <a:off x="6984256" y="1544534"/>
              <a:ext cx="180000" cy="18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grpSp>
        <p:nvGrpSpPr>
          <p:cNvPr id="116" name="组合 115"/>
          <p:cNvGrpSpPr/>
          <p:nvPr/>
        </p:nvGrpSpPr>
        <p:grpSpPr>
          <a:xfrm>
            <a:off x="1744222" y="4107830"/>
            <a:ext cx="396000" cy="419728"/>
            <a:chOff x="6876256" y="1436534"/>
            <a:chExt cx="396000" cy="396000"/>
          </a:xfrm>
        </p:grpSpPr>
        <p:sp>
          <p:nvSpPr>
            <p:cNvPr id="117" name="椭圆 116"/>
            <p:cNvSpPr/>
            <p:nvPr/>
          </p:nvSpPr>
          <p:spPr>
            <a:xfrm>
              <a:off x="6876256" y="1436534"/>
              <a:ext cx="396000" cy="396000"/>
            </a:xfrm>
            <a:prstGeom prst="ellipse">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18" name="椭圆 117"/>
            <p:cNvSpPr/>
            <p:nvPr/>
          </p:nvSpPr>
          <p:spPr>
            <a:xfrm>
              <a:off x="6984256" y="1544534"/>
              <a:ext cx="180000" cy="18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cxnSp>
        <p:nvCxnSpPr>
          <p:cNvPr id="119" name="直接连接符 118"/>
          <p:cNvCxnSpPr/>
          <p:nvPr/>
        </p:nvCxnSpPr>
        <p:spPr>
          <a:xfrm flipV="1">
            <a:off x="1566870" y="4321181"/>
            <a:ext cx="750704" cy="1877"/>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43" name="组合 142"/>
          <p:cNvGrpSpPr/>
          <p:nvPr/>
        </p:nvGrpSpPr>
        <p:grpSpPr>
          <a:xfrm>
            <a:off x="1733898" y="5209334"/>
            <a:ext cx="396000" cy="419728"/>
            <a:chOff x="6876256" y="1436534"/>
            <a:chExt cx="396000" cy="396000"/>
          </a:xfrm>
        </p:grpSpPr>
        <p:sp>
          <p:nvSpPr>
            <p:cNvPr id="144" name="椭圆 143"/>
            <p:cNvSpPr/>
            <p:nvPr/>
          </p:nvSpPr>
          <p:spPr>
            <a:xfrm>
              <a:off x="6876256" y="1436534"/>
              <a:ext cx="396000" cy="396000"/>
            </a:xfrm>
            <a:prstGeom prst="ellipse">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45" name="椭圆 144"/>
            <p:cNvSpPr/>
            <p:nvPr/>
          </p:nvSpPr>
          <p:spPr>
            <a:xfrm>
              <a:off x="6984256" y="1544534"/>
              <a:ext cx="180000" cy="18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cxnSp>
        <p:nvCxnSpPr>
          <p:cNvPr id="146" name="直接连接符 145"/>
          <p:cNvCxnSpPr/>
          <p:nvPr/>
        </p:nvCxnSpPr>
        <p:spPr>
          <a:xfrm flipV="1">
            <a:off x="1556546" y="5422685"/>
            <a:ext cx="750704" cy="1877"/>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5"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三</a:t>
            </a:r>
            <a:r>
              <a:rPr lang="en-US" altLang="zh-CN" sz="4000" dirty="0" smtClean="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a:t>
            </a:r>
            <a:r>
              <a:rPr lang="zh-CN" altLang="zh-CN" sz="4000" dirty="0" smtClean="0">
                <a:latin typeface="微软雅黑" panose="020B0503020204020204" pitchFamily="34" charset="-122"/>
                <a:ea typeface="微软雅黑" panose="020B0503020204020204" pitchFamily="34" charset="-122"/>
              </a:rPr>
              <a:t>的</a:t>
            </a:r>
            <a:r>
              <a:rPr lang="zh-CN" altLang="en-US" sz="4000" dirty="0" smtClean="0">
                <a:latin typeface="微软雅黑" panose="020B0503020204020204" pitchFamily="34" charset="-122"/>
                <a:ea typeface="微软雅黑" panose="020B0503020204020204" pitchFamily="34" charset="-122"/>
              </a:rPr>
              <a:t>管理</a:t>
            </a:r>
            <a:endParaRPr lang="zh-CN" altLang="en-US" sz="4000" dirty="0">
              <a:latin typeface="微软雅黑" panose="020B0503020204020204" pitchFamily="34" charset="-122"/>
              <a:ea typeface="微软雅黑" panose="020B0503020204020204" pitchFamily="34" charset="-122"/>
            </a:endParaRPr>
          </a:p>
        </p:txBody>
      </p:sp>
      <p:grpSp>
        <p:nvGrpSpPr>
          <p:cNvPr id="6" name="组合 22"/>
          <p:cNvGrpSpPr/>
          <p:nvPr/>
        </p:nvGrpSpPr>
        <p:grpSpPr bwMode="auto">
          <a:xfrm>
            <a:off x="1791450" y="2739690"/>
            <a:ext cx="1800225" cy="1800225"/>
            <a:chOff x="2515460" y="2529000"/>
            <a:chExt cx="1800000" cy="1800000"/>
          </a:xfrm>
          <a:solidFill>
            <a:schemeClr val="accent4">
              <a:lumMod val="60000"/>
              <a:lumOff val="40000"/>
            </a:schemeClr>
          </a:solidFill>
        </p:grpSpPr>
        <p:sp>
          <p:nvSpPr>
            <p:cNvPr id="7" name="椭圆 6"/>
            <p:cNvSpPr/>
            <p:nvPr/>
          </p:nvSpPr>
          <p:spPr>
            <a:xfrm>
              <a:off x="2515460" y="2529000"/>
              <a:ext cx="1800000" cy="1800000"/>
            </a:xfrm>
            <a:prstGeom prst="ellipse">
              <a:avLst/>
            </a:prstGeom>
            <a:grp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grpSp>
          <p:nvGrpSpPr>
            <p:cNvPr id="8" name="Group 4"/>
            <p:cNvGrpSpPr>
              <a:grpSpLocks noChangeAspect="1"/>
            </p:cNvGrpSpPr>
            <p:nvPr/>
          </p:nvGrpSpPr>
          <p:grpSpPr bwMode="auto">
            <a:xfrm>
              <a:off x="2989984" y="2852421"/>
              <a:ext cx="850952" cy="1153159"/>
              <a:chOff x="2773" y="2014"/>
              <a:chExt cx="214" cy="290"/>
            </a:xfrm>
            <a:grpFill/>
          </p:grpSpPr>
          <p:sp>
            <p:nvSpPr>
              <p:cNvPr id="9" name="Freeform 5"/>
              <p:cNvSpPr/>
              <p:nvPr/>
            </p:nvSpPr>
            <p:spPr bwMode="auto">
              <a:xfrm>
                <a:off x="2773" y="2052"/>
                <a:ext cx="214" cy="252"/>
              </a:xfrm>
              <a:custGeom>
                <a:avLst/>
                <a:gdLst>
                  <a:gd name="T0" fmla="*/ 185 w 214"/>
                  <a:gd name="T1" fmla="*/ 0 h 252"/>
                  <a:gd name="T2" fmla="*/ 214 w 214"/>
                  <a:gd name="T3" fmla="*/ 0 h 252"/>
                  <a:gd name="T4" fmla="*/ 214 w 214"/>
                  <a:gd name="T5" fmla="*/ 252 h 252"/>
                  <a:gd name="T6" fmla="*/ 0 w 214"/>
                  <a:gd name="T7" fmla="*/ 252 h 252"/>
                  <a:gd name="T8" fmla="*/ 0 w 214"/>
                  <a:gd name="T9" fmla="*/ 0 h 252"/>
                  <a:gd name="T10" fmla="*/ 29 w 214"/>
                  <a:gd name="T11" fmla="*/ 0 h 252"/>
                  <a:gd name="T12" fmla="*/ 0 60000 65536"/>
                  <a:gd name="T13" fmla="*/ 0 60000 65536"/>
                  <a:gd name="T14" fmla="*/ 0 60000 65536"/>
                  <a:gd name="T15" fmla="*/ 0 60000 65536"/>
                  <a:gd name="T16" fmla="*/ 0 60000 65536"/>
                  <a:gd name="T17" fmla="*/ 0 60000 65536"/>
                  <a:gd name="T18" fmla="*/ 0 w 214"/>
                  <a:gd name="T19" fmla="*/ 0 h 252"/>
                  <a:gd name="T20" fmla="*/ 214 w 214"/>
                  <a:gd name="T21" fmla="*/ 252 h 252"/>
                </a:gdLst>
                <a:ahLst/>
                <a:cxnLst>
                  <a:cxn ang="T12">
                    <a:pos x="T0" y="T1"/>
                  </a:cxn>
                  <a:cxn ang="T13">
                    <a:pos x="T2" y="T3"/>
                  </a:cxn>
                  <a:cxn ang="T14">
                    <a:pos x="T4" y="T5"/>
                  </a:cxn>
                  <a:cxn ang="T15">
                    <a:pos x="T6" y="T7"/>
                  </a:cxn>
                  <a:cxn ang="T16">
                    <a:pos x="T8" y="T9"/>
                  </a:cxn>
                  <a:cxn ang="T17">
                    <a:pos x="T10" y="T11"/>
                  </a:cxn>
                </a:cxnLst>
                <a:rect l="T18" t="T19" r="T20" b="T21"/>
                <a:pathLst>
                  <a:path w="214" h="252">
                    <a:moveTo>
                      <a:pt x="185" y="0"/>
                    </a:moveTo>
                    <a:lnTo>
                      <a:pt x="214" y="0"/>
                    </a:lnTo>
                    <a:lnTo>
                      <a:pt x="214" y="252"/>
                    </a:lnTo>
                    <a:lnTo>
                      <a:pt x="0" y="252"/>
                    </a:lnTo>
                    <a:lnTo>
                      <a:pt x="0" y="0"/>
                    </a:lnTo>
                    <a:lnTo>
                      <a:pt x="29" y="0"/>
                    </a:lnTo>
                  </a:path>
                </a:pathLst>
              </a:custGeom>
              <a:grpFill/>
              <a:ln w="76200">
                <a:solidFill>
                  <a:srgbClr val="C00000"/>
                </a:solidFill>
                <a:miter lim="800000"/>
              </a:ln>
            </p:spPr>
            <p:txBody>
              <a:bodyPr/>
              <a:lstStyle/>
              <a:p>
                <a:endParaRPr lang="zh-CN" altLang="en-US"/>
              </a:p>
            </p:txBody>
          </p:sp>
          <p:sp>
            <p:nvSpPr>
              <p:cNvPr id="10" name="Freeform 6"/>
              <p:cNvSpPr/>
              <p:nvPr/>
            </p:nvSpPr>
            <p:spPr bwMode="auto">
              <a:xfrm>
                <a:off x="2831" y="2014"/>
                <a:ext cx="98" cy="58"/>
              </a:xfrm>
              <a:custGeom>
                <a:avLst/>
                <a:gdLst>
                  <a:gd name="T0" fmla="*/ 3530 w 40"/>
                  <a:gd name="T1" fmla="*/ 1974 h 24"/>
                  <a:gd name="T2" fmla="*/ 3530 w 40"/>
                  <a:gd name="T3" fmla="*/ 648 h 24"/>
                  <a:gd name="T4" fmla="*/ 2484 w 40"/>
                  <a:gd name="T5" fmla="*/ 648 h 24"/>
                  <a:gd name="T6" fmla="*/ 1764 w 40"/>
                  <a:gd name="T7" fmla="*/ 0 h 24"/>
                  <a:gd name="T8" fmla="*/ 1044 w 40"/>
                  <a:gd name="T9" fmla="*/ 648 h 24"/>
                  <a:gd name="T10" fmla="*/ 0 w 40"/>
                  <a:gd name="T11" fmla="*/ 648 h 24"/>
                  <a:gd name="T12" fmla="*/ 0 w 40"/>
                  <a:gd name="T13" fmla="*/ 1974 h 24"/>
                  <a:gd name="T14" fmla="*/ 3530 w 40"/>
                  <a:gd name="T15" fmla="*/ 1974 h 24"/>
                  <a:gd name="T16" fmla="*/ 0 60000 65536"/>
                  <a:gd name="T17" fmla="*/ 0 60000 65536"/>
                  <a:gd name="T18" fmla="*/ 0 60000 65536"/>
                  <a:gd name="T19" fmla="*/ 0 60000 65536"/>
                  <a:gd name="T20" fmla="*/ 0 60000 65536"/>
                  <a:gd name="T21" fmla="*/ 0 60000 65536"/>
                  <a:gd name="T22" fmla="*/ 0 60000 65536"/>
                  <a:gd name="T23" fmla="*/ 0 60000 65536"/>
                  <a:gd name="T24" fmla="*/ 0 w 40"/>
                  <a:gd name="T25" fmla="*/ 0 h 24"/>
                  <a:gd name="T26" fmla="*/ 40 w 40"/>
                  <a:gd name="T27" fmla="*/ 24 h 2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 h="24">
                    <a:moveTo>
                      <a:pt x="40" y="24"/>
                    </a:moveTo>
                    <a:cubicBezTo>
                      <a:pt x="40" y="8"/>
                      <a:pt x="40" y="8"/>
                      <a:pt x="40" y="8"/>
                    </a:cubicBezTo>
                    <a:cubicBezTo>
                      <a:pt x="28" y="8"/>
                      <a:pt x="28" y="8"/>
                      <a:pt x="28" y="8"/>
                    </a:cubicBezTo>
                    <a:cubicBezTo>
                      <a:pt x="28" y="4"/>
                      <a:pt x="24" y="0"/>
                      <a:pt x="20" y="0"/>
                    </a:cubicBezTo>
                    <a:cubicBezTo>
                      <a:pt x="16" y="0"/>
                      <a:pt x="12" y="4"/>
                      <a:pt x="12" y="8"/>
                    </a:cubicBezTo>
                    <a:cubicBezTo>
                      <a:pt x="0" y="8"/>
                      <a:pt x="0" y="8"/>
                      <a:pt x="0" y="8"/>
                    </a:cubicBezTo>
                    <a:cubicBezTo>
                      <a:pt x="0" y="24"/>
                      <a:pt x="0" y="24"/>
                      <a:pt x="0" y="24"/>
                    </a:cubicBezTo>
                    <a:lnTo>
                      <a:pt x="40" y="24"/>
                    </a:lnTo>
                    <a:close/>
                  </a:path>
                </a:pathLst>
              </a:custGeom>
              <a:grpFill/>
              <a:ln w="76200">
                <a:solidFill>
                  <a:srgbClr val="C00000"/>
                </a:solidFill>
                <a:miter lim="800000"/>
              </a:ln>
            </p:spPr>
            <p:txBody>
              <a:bodyPr/>
              <a:lstStyle/>
              <a:p>
                <a:endParaRPr lang="zh-CN" altLang="en-US"/>
              </a:p>
            </p:txBody>
          </p:sp>
          <p:sp>
            <p:nvSpPr>
              <p:cNvPr id="11" name="Line 7"/>
              <p:cNvSpPr>
                <a:spLocks noChangeShapeType="1"/>
              </p:cNvSpPr>
              <p:nvPr/>
            </p:nvSpPr>
            <p:spPr bwMode="auto">
              <a:xfrm flipH="1">
                <a:off x="2822" y="2168"/>
                <a:ext cx="117" cy="0"/>
              </a:xfrm>
              <a:prstGeom prst="line">
                <a:avLst/>
              </a:prstGeom>
              <a:grpFill/>
              <a:ln w="76200">
                <a:solidFill>
                  <a:srgbClr val="C00000"/>
                </a:solidFill>
                <a:miter lim="800000"/>
              </a:ln>
            </p:spPr>
            <p:txBody>
              <a:bodyPr/>
              <a:lstStyle/>
              <a:p>
                <a:endParaRPr lang="zh-CN" altLang="en-US"/>
              </a:p>
            </p:txBody>
          </p:sp>
          <p:sp>
            <p:nvSpPr>
              <p:cNvPr id="12" name="Line 8"/>
              <p:cNvSpPr>
                <a:spLocks noChangeShapeType="1"/>
              </p:cNvSpPr>
              <p:nvPr/>
            </p:nvSpPr>
            <p:spPr bwMode="auto">
              <a:xfrm flipH="1">
                <a:off x="2822" y="2207"/>
                <a:ext cx="117" cy="0"/>
              </a:xfrm>
              <a:prstGeom prst="line">
                <a:avLst/>
              </a:prstGeom>
              <a:grpFill/>
              <a:ln w="76200">
                <a:solidFill>
                  <a:srgbClr val="C00000"/>
                </a:solidFill>
                <a:miter lim="800000"/>
              </a:ln>
            </p:spPr>
            <p:txBody>
              <a:bodyPr/>
              <a:lstStyle/>
              <a:p>
                <a:endParaRPr lang="zh-CN" altLang="en-US"/>
              </a:p>
            </p:txBody>
          </p:sp>
          <p:sp>
            <p:nvSpPr>
              <p:cNvPr id="13" name="Line 9"/>
              <p:cNvSpPr>
                <a:spLocks noChangeShapeType="1"/>
              </p:cNvSpPr>
              <p:nvPr/>
            </p:nvSpPr>
            <p:spPr bwMode="auto">
              <a:xfrm flipH="1">
                <a:off x="2822" y="2246"/>
                <a:ext cx="117" cy="0"/>
              </a:xfrm>
              <a:prstGeom prst="line">
                <a:avLst/>
              </a:prstGeom>
              <a:grpFill/>
              <a:ln w="76200">
                <a:solidFill>
                  <a:srgbClr val="C00000"/>
                </a:solidFill>
                <a:miter lim="800000"/>
              </a:ln>
            </p:spPr>
            <p:txBody>
              <a:bodyPr/>
              <a:lstStyle/>
              <a:p>
                <a:endParaRPr lang="zh-CN" altLang="en-US"/>
              </a:p>
            </p:txBody>
          </p:sp>
          <p:sp>
            <p:nvSpPr>
              <p:cNvPr id="14" name="Line 10"/>
              <p:cNvSpPr>
                <a:spLocks noChangeShapeType="1"/>
              </p:cNvSpPr>
              <p:nvPr/>
            </p:nvSpPr>
            <p:spPr bwMode="auto">
              <a:xfrm flipH="1">
                <a:off x="2822" y="2130"/>
                <a:ext cx="117" cy="0"/>
              </a:xfrm>
              <a:prstGeom prst="line">
                <a:avLst/>
              </a:prstGeom>
              <a:grpFill/>
              <a:ln w="76200">
                <a:solidFill>
                  <a:srgbClr val="C00000"/>
                </a:solidFill>
                <a:miter lim="800000"/>
              </a:ln>
            </p:spPr>
            <p:txBody>
              <a:bodyPr/>
              <a:lstStyle/>
              <a:p>
                <a:endParaRPr lang="zh-CN" altLang="en-US"/>
              </a:p>
            </p:txBody>
          </p:sp>
        </p:grpSp>
      </p:grpSp>
      <p:sp>
        <p:nvSpPr>
          <p:cNvPr id="15" name="文本框 14"/>
          <p:cNvSpPr txBox="1"/>
          <p:nvPr/>
        </p:nvSpPr>
        <p:spPr>
          <a:xfrm>
            <a:off x="3834130" y="2971165"/>
            <a:ext cx="6880225" cy="1753235"/>
          </a:xfrm>
          <a:prstGeom prst="rect">
            <a:avLst/>
          </a:prstGeom>
          <a:noFill/>
        </p:spPr>
        <p:txBody>
          <a:bodyPr wrap="square">
            <a:spAutoFit/>
          </a:bodyPr>
          <a:lstStyle>
            <a:defPPr>
              <a:defRPr lang="zh-CN"/>
            </a:defPPr>
            <a:lvl1pPr>
              <a:defRPr sz="3200" b="1">
                <a:solidFill>
                  <a:schemeClr val="tx1">
                    <a:alpha val="75000"/>
                  </a:schemeClr>
                </a:solidFill>
                <a:latin typeface="微软雅黑" panose="020B0503020204020204" pitchFamily="34" charset="-122"/>
                <a:ea typeface="微软雅黑" panose="020B0503020204020204" pitchFamily="34" charset="-122"/>
              </a:defRPr>
            </a:lvl1pPr>
          </a:lstStyle>
          <a:p>
            <a:pPr>
              <a:lnSpc>
                <a:spcPct val="150000"/>
              </a:lnSpc>
            </a:pPr>
            <a:r>
              <a:rPr lang="zh-CN" altLang="zh-CN" sz="2400" b="0" dirty="0">
                <a:solidFill>
                  <a:schemeClr val="tx1"/>
                </a:solidFill>
              </a:rPr>
              <a:t>（一）制定</a:t>
            </a:r>
            <a:r>
              <a:rPr lang="zh-CN" altLang="zh-CN" sz="2400" b="0" dirty="0" smtClean="0">
                <a:solidFill>
                  <a:schemeClr val="tx1"/>
                </a:solidFill>
              </a:rPr>
              <a:t>规章制度</a:t>
            </a:r>
            <a:endParaRPr lang="en-US" altLang="zh-CN" sz="2400" b="0" dirty="0" smtClean="0">
              <a:solidFill>
                <a:schemeClr val="tx1"/>
              </a:solidFill>
            </a:endParaRPr>
          </a:p>
          <a:p>
            <a:pPr>
              <a:lnSpc>
                <a:spcPct val="150000"/>
              </a:lnSpc>
            </a:pPr>
            <a:r>
              <a:rPr lang="en-US" altLang="zh-CN" sz="2400" b="0" dirty="0" smtClean="0">
                <a:solidFill>
                  <a:schemeClr val="tx1"/>
                </a:solidFill>
              </a:rPr>
              <a:t>    </a:t>
            </a:r>
            <a:r>
              <a:rPr lang="zh-CN" altLang="zh-CN" sz="2400" b="0" dirty="0" smtClean="0">
                <a:solidFill>
                  <a:schemeClr val="tx1"/>
                </a:solidFill>
              </a:rPr>
              <a:t>县</a:t>
            </a:r>
            <a:r>
              <a:rPr lang="zh-CN" altLang="zh-CN" sz="2400" b="0" dirty="0">
                <a:solidFill>
                  <a:schemeClr val="tx1"/>
                </a:solidFill>
              </a:rPr>
              <a:t>级普查办公室应制定</a:t>
            </a:r>
            <a:r>
              <a:rPr lang="zh-CN" altLang="zh-CN" sz="2400" b="0" dirty="0">
                <a:solidFill>
                  <a:srgbClr val="C00000"/>
                </a:solidFill>
              </a:rPr>
              <a:t>普查指导员和普查员的管理制度。</a:t>
            </a:r>
            <a:endParaRPr lang="zh-CN" altLang="en-US" sz="2400" b="0" dirty="0">
              <a:solidFill>
                <a:srgbClr val="C00000"/>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5"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三</a:t>
            </a:r>
            <a:r>
              <a:rPr lang="en-US" altLang="zh-CN" sz="4000" dirty="0" smtClean="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a:t>
            </a:r>
            <a:r>
              <a:rPr lang="zh-CN" altLang="zh-CN" sz="4000" dirty="0" smtClean="0">
                <a:latin typeface="微软雅黑" panose="020B0503020204020204" pitchFamily="34" charset="-122"/>
                <a:ea typeface="微软雅黑" panose="020B0503020204020204" pitchFamily="34" charset="-122"/>
              </a:rPr>
              <a:t>的</a:t>
            </a:r>
            <a:r>
              <a:rPr lang="zh-CN" altLang="en-US" sz="4000" dirty="0" smtClean="0">
                <a:latin typeface="微软雅黑" panose="020B0503020204020204" pitchFamily="34" charset="-122"/>
                <a:ea typeface="微软雅黑" panose="020B0503020204020204" pitchFamily="34" charset="-122"/>
              </a:rPr>
              <a:t>管理</a:t>
            </a:r>
            <a:endParaRPr lang="zh-CN" altLang="en-US" sz="4000" dirty="0">
              <a:latin typeface="微软雅黑" panose="020B0503020204020204" pitchFamily="34" charset="-122"/>
              <a:ea typeface="微软雅黑" panose="020B0503020204020204" pitchFamily="34" charset="-122"/>
            </a:endParaRPr>
          </a:p>
        </p:txBody>
      </p:sp>
      <p:sp>
        <p:nvSpPr>
          <p:cNvPr id="16" name="文本框 15"/>
          <p:cNvSpPr txBox="1"/>
          <p:nvPr/>
        </p:nvSpPr>
        <p:spPr>
          <a:xfrm>
            <a:off x="626202" y="3406160"/>
            <a:ext cx="2467155" cy="1445717"/>
          </a:xfrm>
          <a:prstGeom prst="rect">
            <a:avLst/>
          </a:prstGeom>
          <a:noFill/>
        </p:spPr>
        <p:txBody>
          <a:bodyPr wrap="square" rtlCol="0">
            <a:spAutoFit/>
          </a:bodyPr>
          <a:lstStyle/>
          <a:p>
            <a:pPr indent="457200">
              <a:lnSpc>
                <a:spcPct val="125000"/>
              </a:lnSpc>
            </a:pPr>
            <a:r>
              <a:rPr lang="en-US" altLang="zh-CN" dirty="0" smtClean="0">
                <a:latin typeface="微软雅黑" panose="020B0503020204020204" pitchFamily="34" charset="-122"/>
                <a:ea typeface="微软雅黑" panose="020B0503020204020204" pitchFamily="34" charset="-122"/>
              </a:rPr>
              <a:t>1</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入户执行普查任务时应主动出示《普查员证》或《普查指导员证》，表明身份。</a:t>
            </a:r>
            <a:endParaRPr lang="zh-CN" altLang="en-US" dirty="0">
              <a:latin typeface="微软雅黑" panose="020B0503020204020204" pitchFamily="34" charset="-122"/>
              <a:ea typeface="微软雅黑" panose="020B0503020204020204" pitchFamily="34" charset="-122"/>
            </a:endParaRPr>
          </a:p>
        </p:txBody>
      </p:sp>
      <p:sp>
        <p:nvSpPr>
          <p:cNvPr id="17" name="文本框 16"/>
          <p:cNvSpPr txBox="1"/>
          <p:nvPr/>
        </p:nvSpPr>
        <p:spPr>
          <a:xfrm>
            <a:off x="4868539" y="1474886"/>
            <a:ext cx="2454385" cy="369332"/>
          </a:xfrm>
          <a:prstGeom prst="rect">
            <a:avLst/>
          </a:prstGeom>
          <a:noFill/>
        </p:spPr>
        <p:txBody>
          <a:bodyPr wrap="square" rtlCol="0">
            <a:spAutoFit/>
          </a:bodyPr>
          <a:lstStyle/>
          <a:p>
            <a:r>
              <a:rPr lang="zh-CN" altLang="zh-CN" dirty="0">
                <a:latin typeface="微软雅黑" panose="020B0503020204020204" pitchFamily="34" charset="-122"/>
                <a:ea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rPr>
              <a:t>二</a:t>
            </a:r>
            <a:r>
              <a:rPr lang="zh-CN" altLang="zh-CN" dirty="0">
                <a:latin typeface="微软雅黑" panose="020B0503020204020204" pitchFamily="34" charset="-122"/>
                <a:ea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rPr>
              <a:t>规范工作纪律</a:t>
            </a:r>
            <a:endParaRPr lang="en-US" altLang="zh-CN" dirty="0">
              <a:latin typeface="微软雅黑" panose="020B0503020204020204" pitchFamily="34" charset="-122"/>
              <a:ea typeface="微软雅黑" panose="020B0503020204020204" pitchFamily="34" charset="-122"/>
            </a:endParaRPr>
          </a:p>
        </p:txBody>
      </p:sp>
      <p:grpSp>
        <p:nvGrpSpPr>
          <p:cNvPr id="30" name="组合 29"/>
          <p:cNvGrpSpPr/>
          <p:nvPr/>
        </p:nvGrpSpPr>
        <p:grpSpPr>
          <a:xfrm>
            <a:off x="5213147" y="2022940"/>
            <a:ext cx="1548000" cy="1548000"/>
            <a:chOff x="4874716" y="1324153"/>
            <a:chExt cx="1548000" cy="1548000"/>
          </a:xfrm>
        </p:grpSpPr>
        <p:sp>
          <p:nvSpPr>
            <p:cNvPr id="31" name="椭圆 30"/>
            <p:cNvSpPr/>
            <p:nvPr/>
          </p:nvSpPr>
          <p:spPr bwMode="auto">
            <a:xfrm>
              <a:off x="4874716" y="1324153"/>
              <a:ext cx="1548000" cy="1548000"/>
            </a:xfrm>
            <a:prstGeom prst="ellipse">
              <a:avLst/>
            </a:prstGeom>
            <a:solidFill>
              <a:schemeClr val="accent4">
                <a:lumMod val="40000"/>
                <a:lumOff val="6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32" name="Freeform 5"/>
            <p:cNvSpPr>
              <a:spLocks noEditPoints="1"/>
            </p:cNvSpPr>
            <p:nvPr/>
          </p:nvSpPr>
          <p:spPr bwMode="auto">
            <a:xfrm>
              <a:off x="5227768" y="1620207"/>
              <a:ext cx="841896" cy="955892"/>
            </a:xfrm>
            <a:custGeom>
              <a:avLst/>
              <a:gdLst>
                <a:gd name="T0" fmla="*/ 8 w 56"/>
                <a:gd name="T1" fmla="*/ 37 h 64"/>
                <a:gd name="T2" fmla="*/ 14 w 56"/>
                <a:gd name="T3" fmla="*/ 37 h 64"/>
                <a:gd name="T4" fmla="*/ 18 w 56"/>
                <a:gd name="T5" fmla="*/ 35 h 64"/>
                <a:gd name="T6" fmla="*/ 25 w 56"/>
                <a:gd name="T7" fmla="*/ 51 h 64"/>
                <a:gd name="T8" fmla="*/ 27 w 56"/>
                <a:gd name="T9" fmla="*/ 41 h 64"/>
                <a:gd name="T10" fmla="*/ 26 w 56"/>
                <a:gd name="T11" fmla="*/ 40 h 64"/>
                <a:gd name="T12" fmla="*/ 26 w 56"/>
                <a:gd name="T13" fmla="*/ 39 h 64"/>
                <a:gd name="T14" fmla="*/ 31 w 56"/>
                <a:gd name="T15" fmla="*/ 39 h 64"/>
                <a:gd name="T16" fmla="*/ 31 w 56"/>
                <a:gd name="T17" fmla="*/ 40 h 64"/>
                <a:gd name="T18" fmla="*/ 30 w 56"/>
                <a:gd name="T19" fmla="*/ 41 h 64"/>
                <a:gd name="T20" fmla="*/ 32 w 56"/>
                <a:gd name="T21" fmla="*/ 50 h 64"/>
                <a:gd name="T22" fmla="*/ 38 w 56"/>
                <a:gd name="T23" fmla="*/ 36 h 64"/>
                <a:gd name="T24" fmla="*/ 42 w 56"/>
                <a:gd name="T25" fmla="*/ 36 h 64"/>
                <a:gd name="T26" fmla="*/ 47 w 56"/>
                <a:gd name="T27" fmla="*/ 36 h 64"/>
                <a:gd name="T28" fmla="*/ 55 w 56"/>
                <a:gd name="T29" fmla="*/ 60 h 64"/>
                <a:gd name="T30" fmla="*/ 47 w 56"/>
                <a:gd name="T31" fmla="*/ 62 h 64"/>
                <a:gd name="T32" fmla="*/ 46 w 56"/>
                <a:gd name="T33" fmla="*/ 59 h 64"/>
                <a:gd name="T34" fmla="*/ 44 w 56"/>
                <a:gd name="T35" fmla="*/ 63 h 64"/>
                <a:gd name="T36" fmla="*/ 11 w 56"/>
                <a:gd name="T37" fmla="*/ 63 h 64"/>
                <a:gd name="T38" fmla="*/ 8 w 56"/>
                <a:gd name="T39" fmla="*/ 59 h 64"/>
                <a:gd name="T40" fmla="*/ 7 w 56"/>
                <a:gd name="T41" fmla="*/ 62 h 64"/>
                <a:gd name="T42" fmla="*/ 0 w 56"/>
                <a:gd name="T43" fmla="*/ 60 h 64"/>
                <a:gd name="T44" fmla="*/ 8 w 56"/>
                <a:gd name="T45" fmla="*/ 37 h 64"/>
                <a:gd name="T46" fmla="*/ 16 w 56"/>
                <a:gd name="T47" fmla="*/ 25 h 64"/>
                <a:gd name="T48" fmla="*/ 14 w 56"/>
                <a:gd name="T49" fmla="*/ 23 h 64"/>
                <a:gd name="T50" fmla="*/ 14 w 56"/>
                <a:gd name="T51" fmla="*/ 19 h 64"/>
                <a:gd name="T52" fmla="*/ 14 w 56"/>
                <a:gd name="T53" fmla="*/ 18 h 64"/>
                <a:gd name="T54" fmla="*/ 14 w 56"/>
                <a:gd name="T55" fmla="*/ 18 h 64"/>
                <a:gd name="T56" fmla="*/ 14 w 56"/>
                <a:gd name="T57" fmla="*/ 18 h 64"/>
                <a:gd name="T58" fmla="*/ 17 w 56"/>
                <a:gd name="T59" fmla="*/ 4 h 64"/>
                <a:gd name="T60" fmla="*/ 37 w 56"/>
                <a:gd name="T61" fmla="*/ 4 h 64"/>
                <a:gd name="T62" fmla="*/ 41 w 56"/>
                <a:gd name="T63" fmla="*/ 17 h 64"/>
                <a:gd name="T64" fmla="*/ 41 w 56"/>
                <a:gd name="T65" fmla="*/ 18 h 64"/>
                <a:gd name="T66" fmla="*/ 41 w 56"/>
                <a:gd name="T67" fmla="*/ 18 h 64"/>
                <a:gd name="T68" fmla="*/ 41 w 56"/>
                <a:gd name="T69" fmla="*/ 19 h 64"/>
                <a:gd name="T70" fmla="*/ 41 w 56"/>
                <a:gd name="T71" fmla="*/ 23 h 64"/>
                <a:gd name="T72" fmla="*/ 39 w 56"/>
                <a:gd name="T73" fmla="*/ 25 h 64"/>
                <a:gd name="T74" fmla="*/ 29 w 56"/>
                <a:gd name="T75" fmla="*/ 34 h 64"/>
                <a:gd name="T76" fmla="*/ 26 w 56"/>
                <a:gd name="T77" fmla="*/ 34 h 64"/>
                <a:gd name="T78" fmla="*/ 16 w 56"/>
                <a:gd name="T79" fmla="*/ 25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6" h="64">
                  <a:moveTo>
                    <a:pt x="8" y="37"/>
                  </a:moveTo>
                  <a:cubicBezTo>
                    <a:pt x="10" y="37"/>
                    <a:pt x="12" y="37"/>
                    <a:pt x="14" y="37"/>
                  </a:cubicBezTo>
                  <a:cubicBezTo>
                    <a:pt x="16" y="37"/>
                    <a:pt x="17" y="36"/>
                    <a:pt x="18" y="35"/>
                  </a:cubicBezTo>
                  <a:cubicBezTo>
                    <a:pt x="25" y="51"/>
                    <a:pt x="25" y="51"/>
                    <a:pt x="25" y="51"/>
                  </a:cubicBezTo>
                  <a:cubicBezTo>
                    <a:pt x="27" y="41"/>
                    <a:pt x="27" y="41"/>
                    <a:pt x="27" y="41"/>
                  </a:cubicBezTo>
                  <a:cubicBezTo>
                    <a:pt x="26" y="40"/>
                    <a:pt x="26" y="40"/>
                    <a:pt x="26" y="40"/>
                  </a:cubicBezTo>
                  <a:cubicBezTo>
                    <a:pt x="26" y="39"/>
                    <a:pt x="26" y="39"/>
                    <a:pt x="26" y="39"/>
                  </a:cubicBezTo>
                  <a:cubicBezTo>
                    <a:pt x="31" y="39"/>
                    <a:pt x="31" y="39"/>
                    <a:pt x="31" y="39"/>
                  </a:cubicBezTo>
                  <a:cubicBezTo>
                    <a:pt x="31" y="40"/>
                    <a:pt x="31" y="40"/>
                    <a:pt x="31" y="40"/>
                  </a:cubicBezTo>
                  <a:cubicBezTo>
                    <a:pt x="30" y="41"/>
                    <a:pt x="30" y="41"/>
                    <a:pt x="30" y="41"/>
                  </a:cubicBezTo>
                  <a:cubicBezTo>
                    <a:pt x="32" y="50"/>
                    <a:pt x="32" y="50"/>
                    <a:pt x="32" y="50"/>
                  </a:cubicBezTo>
                  <a:cubicBezTo>
                    <a:pt x="38" y="36"/>
                    <a:pt x="38" y="36"/>
                    <a:pt x="38" y="36"/>
                  </a:cubicBezTo>
                  <a:cubicBezTo>
                    <a:pt x="39" y="36"/>
                    <a:pt x="40" y="36"/>
                    <a:pt x="42" y="36"/>
                  </a:cubicBezTo>
                  <a:cubicBezTo>
                    <a:pt x="44" y="36"/>
                    <a:pt x="45" y="36"/>
                    <a:pt x="47" y="36"/>
                  </a:cubicBezTo>
                  <a:cubicBezTo>
                    <a:pt x="52" y="41"/>
                    <a:pt x="56" y="52"/>
                    <a:pt x="55" y="60"/>
                  </a:cubicBezTo>
                  <a:cubicBezTo>
                    <a:pt x="53" y="61"/>
                    <a:pt x="51" y="62"/>
                    <a:pt x="47" y="62"/>
                  </a:cubicBezTo>
                  <a:cubicBezTo>
                    <a:pt x="46" y="59"/>
                    <a:pt x="46" y="59"/>
                    <a:pt x="46" y="59"/>
                  </a:cubicBezTo>
                  <a:cubicBezTo>
                    <a:pt x="44" y="63"/>
                    <a:pt x="44" y="63"/>
                    <a:pt x="44" y="63"/>
                  </a:cubicBezTo>
                  <a:cubicBezTo>
                    <a:pt x="34" y="64"/>
                    <a:pt x="20" y="64"/>
                    <a:pt x="11" y="63"/>
                  </a:cubicBezTo>
                  <a:cubicBezTo>
                    <a:pt x="8" y="59"/>
                    <a:pt x="8" y="59"/>
                    <a:pt x="8" y="59"/>
                  </a:cubicBezTo>
                  <a:cubicBezTo>
                    <a:pt x="7" y="62"/>
                    <a:pt x="7" y="62"/>
                    <a:pt x="7" y="62"/>
                  </a:cubicBezTo>
                  <a:cubicBezTo>
                    <a:pt x="4" y="62"/>
                    <a:pt x="2" y="61"/>
                    <a:pt x="0" y="60"/>
                  </a:cubicBezTo>
                  <a:cubicBezTo>
                    <a:pt x="1" y="53"/>
                    <a:pt x="2" y="42"/>
                    <a:pt x="8" y="37"/>
                  </a:cubicBezTo>
                  <a:close/>
                  <a:moveTo>
                    <a:pt x="16" y="25"/>
                  </a:moveTo>
                  <a:cubicBezTo>
                    <a:pt x="15" y="25"/>
                    <a:pt x="15" y="24"/>
                    <a:pt x="14" y="23"/>
                  </a:cubicBezTo>
                  <a:cubicBezTo>
                    <a:pt x="14" y="22"/>
                    <a:pt x="14" y="20"/>
                    <a:pt x="14" y="19"/>
                  </a:cubicBezTo>
                  <a:cubicBezTo>
                    <a:pt x="14" y="18"/>
                    <a:pt x="14" y="18"/>
                    <a:pt x="14" y="18"/>
                  </a:cubicBezTo>
                  <a:cubicBezTo>
                    <a:pt x="14" y="18"/>
                    <a:pt x="14" y="18"/>
                    <a:pt x="14" y="18"/>
                  </a:cubicBezTo>
                  <a:cubicBezTo>
                    <a:pt x="14" y="18"/>
                    <a:pt x="14" y="18"/>
                    <a:pt x="14" y="18"/>
                  </a:cubicBezTo>
                  <a:cubicBezTo>
                    <a:pt x="13" y="10"/>
                    <a:pt x="14" y="7"/>
                    <a:pt x="17" y="4"/>
                  </a:cubicBezTo>
                  <a:cubicBezTo>
                    <a:pt x="22" y="0"/>
                    <a:pt x="32" y="0"/>
                    <a:pt x="37" y="4"/>
                  </a:cubicBezTo>
                  <a:cubicBezTo>
                    <a:pt x="40" y="6"/>
                    <a:pt x="41" y="11"/>
                    <a:pt x="41" y="17"/>
                  </a:cubicBezTo>
                  <a:cubicBezTo>
                    <a:pt x="41" y="17"/>
                    <a:pt x="41" y="18"/>
                    <a:pt x="41" y="18"/>
                  </a:cubicBezTo>
                  <a:cubicBezTo>
                    <a:pt x="41" y="18"/>
                    <a:pt x="41" y="18"/>
                    <a:pt x="41" y="18"/>
                  </a:cubicBezTo>
                  <a:cubicBezTo>
                    <a:pt x="41" y="19"/>
                    <a:pt x="41" y="19"/>
                    <a:pt x="41" y="19"/>
                  </a:cubicBezTo>
                  <a:cubicBezTo>
                    <a:pt x="42" y="20"/>
                    <a:pt x="41" y="22"/>
                    <a:pt x="41" y="23"/>
                  </a:cubicBezTo>
                  <a:cubicBezTo>
                    <a:pt x="40" y="24"/>
                    <a:pt x="40" y="25"/>
                    <a:pt x="39" y="25"/>
                  </a:cubicBezTo>
                  <a:cubicBezTo>
                    <a:pt x="38" y="29"/>
                    <a:pt x="33" y="34"/>
                    <a:pt x="29" y="34"/>
                  </a:cubicBezTo>
                  <a:cubicBezTo>
                    <a:pt x="28" y="34"/>
                    <a:pt x="27" y="34"/>
                    <a:pt x="26" y="34"/>
                  </a:cubicBezTo>
                  <a:cubicBezTo>
                    <a:pt x="21" y="32"/>
                    <a:pt x="18" y="30"/>
                    <a:pt x="16" y="25"/>
                  </a:cubicBezTo>
                  <a:close/>
                </a:path>
              </a:pathLst>
            </a:custGeom>
            <a:solidFill>
              <a:schemeClr val="tx2">
                <a:lumMod val="75000"/>
              </a:schemeClr>
            </a:solidFill>
            <a:ln>
              <a:noFill/>
            </a:ln>
          </p:spPr>
          <p:txBody>
            <a:bodyPr vert="horz" wrap="square" lIns="91440" tIns="45720" rIns="91440" bIns="45720" numCol="1" anchor="t" anchorCtr="0" compatLnSpc="1"/>
            <a:lstStyle/>
            <a:p>
              <a:endParaRPr lang="zh-CN" altLang="en-US"/>
            </a:p>
          </p:txBody>
        </p:sp>
      </p:grpSp>
      <p:sp>
        <p:nvSpPr>
          <p:cNvPr id="45" name="Oval 110"/>
          <p:cNvSpPr>
            <a:spLocks noChangeArrowheads="1"/>
          </p:cNvSpPr>
          <p:nvPr/>
        </p:nvSpPr>
        <p:spPr bwMode="auto">
          <a:xfrm>
            <a:off x="1548630" y="2566373"/>
            <a:ext cx="644525" cy="638175"/>
          </a:xfrm>
          <a:prstGeom prst="ellipse">
            <a:avLst/>
          </a:prstGeom>
          <a:solidFill>
            <a:srgbClr val="50BFD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6" name="Freeform 111"/>
          <p:cNvSpPr/>
          <p:nvPr/>
        </p:nvSpPr>
        <p:spPr bwMode="auto">
          <a:xfrm>
            <a:off x="1859780" y="2566373"/>
            <a:ext cx="22225" cy="0"/>
          </a:xfrm>
          <a:custGeom>
            <a:avLst/>
            <a:gdLst>
              <a:gd name="T0" fmla="*/ 3 w 3"/>
              <a:gd name="T1" fmla="*/ 0 w 3"/>
              <a:gd name="T2" fmla="*/ 2 w 3"/>
              <a:gd name="T3" fmla="*/ 3 w 3"/>
            </a:gdLst>
            <a:ahLst/>
            <a:cxnLst>
              <a:cxn ang="0">
                <a:pos x="T0" y="0"/>
              </a:cxn>
              <a:cxn ang="0">
                <a:pos x="T1" y="0"/>
              </a:cxn>
              <a:cxn ang="0">
                <a:pos x="T2" y="0"/>
              </a:cxn>
              <a:cxn ang="0">
                <a:pos x="T3" y="0"/>
              </a:cxn>
            </a:cxnLst>
            <a:rect l="0" t="0" r="r" b="b"/>
            <a:pathLst>
              <a:path w="3">
                <a:moveTo>
                  <a:pt x="3" y="0"/>
                </a:moveTo>
                <a:cubicBezTo>
                  <a:pt x="0" y="0"/>
                  <a:pt x="0" y="0"/>
                  <a:pt x="0" y="0"/>
                </a:cubicBezTo>
                <a:cubicBezTo>
                  <a:pt x="1" y="0"/>
                  <a:pt x="1" y="0"/>
                  <a:pt x="2" y="0"/>
                </a:cubicBezTo>
                <a:cubicBezTo>
                  <a:pt x="2" y="0"/>
                  <a:pt x="3" y="0"/>
                  <a:pt x="3" y="0"/>
                </a:cubicBezTo>
                <a:close/>
              </a:path>
            </a:pathLst>
          </a:custGeom>
          <a:solidFill>
            <a:srgbClr val="40A5B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7" name="Freeform 770"/>
          <p:cNvSpPr/>
          <p:nvPr/>
        </p:nvSpPr>
        <p:spPr bwMode="auto">
          <a:xfrm>
            <a:off x="1704205" y="2767986"/>
            <a:ext cx="488950" cy="436563"/>
          </a:xfrm>
          <a:custGeom>
            <a:avLst/>
            <a:gdLst>
              <a:gd name="T0" fmla="*/ 1 w 63"/>
              <a:gd name="T1" fmla="*/ 29 h 56"/>
              <a:gd name="T2" fmla="*/ 1 w 63"/>
              <a:gd name="T3" fmla="*/ 28 h 56"/>
              <a:gd name="T4" fmla="*/ 0 w 63"/>
              <a:gd name="T5" fmla="*/ 28 h 56"/>
              <a:gd name="T6" fmla="*/ 0 w 63"/>
              <a:gd name="T7" fmla="*/ 28 h 56"/>
              <a:gd name="T8" fmla="*/ 0 w 63"/>
              <a:gd name="T9" fmla="*/ 27 h 56"/>
              <a:gd name="T10" fmla="*/ 0 w 63"/>
              <a:gd name="T11" fmla="*/ 27 h 56"/>
              <a:gd name="T12" fmla="*/ 0 w 63"/>
              <a:gd name="T13" fmla="*/ 26 h 56"/>
              <a:gd name="T14" fmla="*/ 0 w 63"/>
              <a:gd name="T15" fmla="*/ 26 h 56"/>
              <a:gd name="T16" fmla="*/ 0 w 63"/>
              <a:gd name="T17" fmla="*/ 4 h 56"/>
              <a:gd name="T18" fmla="*/ 0 w 63"/>
              <a:gd name="T19" fmla="*/ 4 h 56"/>
              <a:gd name="T20" fmla="*/ 0 w 63"/>
              <a:gd name="T21" fmla="*/ 3 h 56"/>
              <a:gd name="T22" fmla="*/ 0 w 63"/>
              <a:gd name="T23" fmla="*/ 3 h 56"/>
              <a:gd name="T24" fmla="*/ 0 w 63"/>
              <a:gd name="T25" fmla="*/ 2 h 56"/>
              <a:gd name="T26" fmla="*/ 1 w 63"/>
              <a:gd name="T27" fmla="*/ 2 h 56"/>
              <a:gd name="T28" fmla="*/ 1 w 63"/>
              <a:gd name="T29" fmla="*/ 2 h 56"/>
              <a:gd name="T30" fmla="*/ 1 w 63"/>
              <a:gd name="T31" fmla="*/ 1 h 56"/>
              <a:gd name="T32" fmla="*/ 1 w 63"/>
              <a:gd name="T33" fmla="*/ 1 h 56"/>
              <a:gd name="T34" fmla="*/ 2 w 63"/>
              <a:gd name="T35" fmla="*/ 1 h 56"/>
              <a:gd name="T36" fmla="*/ 2 w 63"/>
              <a:gd name="T37" fmla="*/ 1 h 56"/>
              <a:gd name="T38" fmla="*/ 3 w 63"/>
              <a:gd name="T39" fmla="*/ 0 h 56"/>
              <a:gd name="T40" fmla="*/ 4 w 63"/>
              <a:gd name="T41" fmla="*/ 0 h 56"/>
              <a:gd name="T42" fmla="*/ 5 w 63"/>
              <a:gd name="T43" fmla="*/ 0 h 56"/>
              <a:gd name="T44" fmla="*/ 7 w 63"/>
              <a:gd name="T45" fmla="*/ 0 h 56"/>
              <a:gd name="T46" fmla="*/ 9 w 63"/>
              <a:gd name="T47" fmla="*/ 0 h 56"/>
              <a:gd name="T48" fmla="*/ 12 w 63"/>
              <a:gd name="T49" fmla="*/ 0 h 56"/>
              <a:gd name="T50" fmla="*/ 14 w 63"/>
              <a:gd name="T51" fmla="*/ 0 h 56"/>
              <a:gd name="T52" fmla="*/ 17 w 63"/>
              <a:gd name="T53" fmla="*/ 0 h 56"/>
              <a:gd name="T54" fmla="*/ 20 w 63"/>
              <a:gd name="T55" fmla="*/ 0 h 56"/>
              <a:gd name="T56" fmla="*/ 23 w 63"/>
              <a:gd name="T57" fmla="*/ 0 h 56"/>
              <a:gd name="T58" fmla="*/ 26 w 63"/>
              <a:gd name="T59" fmla="*/ 0 h 56"/>
              <a:gd name="T60" fmla="*/ 28 w 63"/>
              <a:gd name="T61" fmla="*/ 0 h 56"/>
              <a:gd name="T62" fmla="*/ 31 w 63"/>
              <a:gd name="T63" fmla="*/ 0 h 56"/>
              <a:gd name="T64" fmla="*/ 33 w 63"/>
              <a:gd name="T65" fmla="*/ 0 h 56"/>
              <a:gd name="T66" fmla="*/ 35 w 63"/>
              <a:gd name="T67" fmla="*/ 0 h 56"/>
              <a:gd name="T68" fmla="*/ 37 w 63"/>
              <a:gd name="T69" fmla="*/ 0 h 56"/>
              <a:gd name="T70" fmla="*/ 39 w 63"/>
              <a:gd name="T71" fmla="*/ 0 h 56"/>
              <a:gd name="T72" fmla="*/ 40 w 63"/>
              <a:gd name="T73" fmla="*/ 0 h 56"/>
              <a:gd name="T74" fmla="*/ 40 w 63"/>
              <a:gd name="T75" fmla="*/ 0 h 56"/>
              <a:gd name="T76" fmla="*/ 40 w 63"/>
              <a:gd name="T77" fmla="*/ 0 h 56"/>
              <a:gd name="T78" fmla="*/ 41 w 63"/>
              <a:gd name="T79" fmla="*/ 1 h 56"/>
              <a:gd name="T80" fmla="*/ 41 w 63"/>
              <a:gd name="T81" fmla="*/ 1 h 56"/>
              <a:gd name="T82" fmla="*/ 41 w 63"/>
              <a:gd name="T83" fmla="*/ 1 h 56"/>
              <a:gd name="T84" fmla="*/ 42 w 63"/>
              <a:gd name="T85" fmla="*/ 1 h 56"/>
              <a:gd name="T86" fmla="*/ 42 w 63"/>
              <a:gd name="T87" fmla="*/ 1 h 56"/>
              <a:gd name="T88" fmla="*/ 63 w 63"/>
              <a:gd name="T89" fmla="*/ 22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3" h="56">
                <a:moveTo>
                  <a:pt x="28" y="56"/>
                </a:moveTo>
                <a:cubicBezTo>
                  <a:pt x="1" y="29"/>
                  <a:pt x="1" y="29"/>
                  <a:pt x="1" y="29"/>
                </a:cubicBezTo>
                <a:cubicBezTo>
                  <a:pt x="1" y="29"/>
                  <a:pt x="1" y="29"/>
                  <a:pt x="1" y="29"/>
                </a:cubicBezTo>
                <a:cubicBezTo>
                  <a:pt x="1" y="28"/>
                  <a:pt x="1" y="28"/>
                  <a:pt x="1" y="28"/>
                </a:cubicBezTo>
                <a:cubicBezTo>
                  <a:pt x="1" y="28"/>
                  <a:pt x="1" y="28"/>
                  <a:pt x="1" y="28"/>
                </a:cubicBezTo>
                <a:cubicBezTo>
                  <a:pt x="0" y="28"/>
                  <a:pt x="0" y="28"/>
                  <a:pt x="0" y="28"/>
                </a:cubicBezTo>
                <a:cubicBezTo>
                  <a:pt x="0" y="28"/>
                  <a:pt x="0" y="28"/>
                  <a:pt x="0" y="28"/>
                </a:cubicBezTo>
                <a:cubicBezTo>
                  <a:pt x="0" y="28"/>
                  <a:pt x="0" y="28"/>
                  <a:pt x="0" y="28"/>
                </a:cubicBezTo>
                <a:cubicBezTo>
                  <a:pt x="0" y="27"/>
                  <a:pt x="0" y="27"/>
                  <a:pt x="0" y="27"/>
                </a:cubicBezTo>
                <a:cubicBezTo>
                  <a:pt x="0" y="27"/>
                  <a:pt x="0" y="27"/>
                  <a:pt x="0" y="27"/>
                </a:cubicBezTo>
                <a:cubicBezTo>
                  <a:pt x="0" y="27"/>
                  <a:pt x="0" y="27"/>
                  <a:pt x="0" y="27"/>
                </a:cubicBezTo>
                <a:cubicBezTo>
                  <a:pt x="0" y="27"/>
                  <a:pt x="0" y="27"/>
                  <a:pt x="0" y="27"/>
                </a:cubicBezTo>
                <a:cubicBezTo>
                  <a:pt x="0" y="27"/>
                  <a:pt x="0" y="27"/>
                  <a:pt x="0" y="27"/>
                </a:cubicBezTo>
                <a:cubicBezTo>
                  <a:pt x="0" y="26"/>
                  <a:pt x="0" y="26"/>
                  <a:pt x="0" y="26"/>
                </a:cubicBezTo>
                <a:cubicBezTo>
                  <a:pt x="0" y="26"/>
                  <a:pt x="0" y="26"/>
                  <a:pt x="0" y="26"/>
                </a:cubicBezTo>
                <a:cubicBezTo>
                  <a:pt x="0" y="26"/>
                  <a:pt x="0" y="26"/>
                  <a:pt x="0" y="26"/>
                </a:cubicBezTo>
                <a:cubicBezTo>
                  <a:pt x="0" y="4"/>
                  <a:pt x="0" y="4"/>
                  <a:pt x="0" y="4"/>
                </a:cubicBezTo>
                <a:cubicBezTo>
                  <a:pt x="0" y="4"/>
                  <a:pt x="0" y="4"/>
                  <a:pt x="0" y="4"/>
                </a:cubicBezTo>
                <a:cubicBezTo>
                  <a:pt x="0" y="4"/>
                  <a:pt x="0" y="4"/>
                  <a:pt x="0" y="4"/>
                </a:cubicBezTo>
                <a:cubicBezTo>
                  <a:pt x="0" y="4"/>
                  <a:pt x="0" y="4"/>
                  <a:pt x="0" y="4"/>
                </a:cubicBezTo>
                <a:cubicBezTo>
                  <a:pt x="0" y="3"/>
                  <a:pt x="0" y="3"/>
                  <a:pt x="0" y="3"/>
                </a:cubicBezTo>
                <a:cubicBezTo>
                  <a:pt x="0" y="3"/>
                  <a:pt x="0" y="3"/>
                  <a:pt x="0" y="3"/>
                </a:cubicBezTo>
                <a:cubicBezTo>
                  <a:pt x="0" y="3"/>
                  <a:pt x="0" y="3"/>
                  <a:pt x="0" y="3"/>
                </a:cubicBezTo>
                <a:cubicBezTo>
                  <a:pt x="0" y="3"/>
                  <a:pt x="0" y="3"/>
                  <a:pt x="0" y="3"/>
                </a:cubicBezTo>
                <a:cubicBezTo>
                  <a:pt x="0" y="3"/>
                  <a:pt x="0" y="3"/>
                  <a:pt x="0" y="3"/>
                </a:cubicBezTo>
                <a:cubicBezTo>
                  <a:pt x="0" y="2"/>
                  <a:pt x="0" y="2"/>
                  <a:pt x="0" y="2"/>
                </a:cubicBezTo>
                <a:cubicBezTo>
                  <a:pt x="0" y="2"/>
                  <a:pt x="0" y="2"/>
                  <a:pt x="0" y="2"/>
                </a:cubicBezTo>
                <a:cubicBezTo>
                  <a:pt x="1" y="2"/>
                  <a:pt x="1" y="2"/>
                  <a:pt x="1" y="2"/>
                </a:cubicBezTo>
                <a:cubicBezTo>
                  <a:pt x="1" y="2"/>
                  <a:pt x="1" y="2"/>
                  <a:pt x="1" y="2"/>
                </a:cubicBezTo>
                <a:cubicBezTo>
                  <a:pt x="1" y="2"/>
                  <a:pt x="1" y="2"/>
                  <a:pt x="1" y="2"/>
                </a:cubicBezTo>
                <a:cubicBezTo>
                  <a:pt x="1" y="2"/>
                  <a:pt x="1" y="2"/>
                  <a:pt x="1" y="2"/>
                </a:cubicBezTo>
                <a:cubicBezTo>
                  <a:pt x="1" y="1"/>
                  <a:pt x="1" y="1"/>
                  <a:pt x="1" y="1"/>
                </a:cubicBezTo>
                <a:cubicBezTo>
                  <a:pt x="1" y="1"/>
                  <a:pt x="1" y="1"/>
                  <a:pt x="1" y="1"/>
                </a:cubicBezTo>
                <a:cubicBezTo>
                  <a:pt x="1" y="1"/>
                  <a:pt x="1" y="1"/>
                  <a:pt x="1" y="1"/>
                </a:cubicBezTo>
                <a:cubicBezTo>
                  <a:pt x="2" y="1"/>
                  <a:pt x="2" y="1"/>
                  <a:pt x="2" y="1"/>
                </a:cubicBezTo>
                <a:cubicBezTo>
                  <a:pt x="2" y="1"/>
                  <a:pt x="2" y="1"/>
                  <a:pt x="2" y="1"/>
                </a:cubicBezTo>
                <a:cubicBezTo>
                  <a:pt x="2" y="1"/>
                  <a:pt x="2" y="1"/>
                  <a:pt x="2" y="1"/>
                </a:cubicBezTo>
                <a:cubicBezTo>
                  <a:pt x="2" y="1"/>
                  <a:pt x="2" y="1"/>
                  <a:pt x="2" y="1"/>
                </a:cubicBezTo>
                <a:cubicBezTo>
                  <a:pt x="2" y="0"/>
                  <a:pt x="2" y="0"/>
                  <a:pt x="2" y="0"/>
                </a:cubicBezTo>
                <a:cubicBezTo>
                  <a:pt x="3" y="0"/>
                  <a:pt x="3" y="0"/>
                  <a:pt x="3" y="0"/>
                </a:cubicBezTo>
                <a:cubicBezTo>
                  <a:pt x="3" y="0"/>
                  <a:pt x="3" y="0"/>
                  <a:pt x="3" y="0"/>
                </a:cubicBezTo>
                <a:cubicBezTo>
                  <a:pt x="4" y="0"/>
                  <a:pt x="4" y="0"/>
                  <a:pt x="4" y="0"/>
                </a:cubicBezTo>
                <a:cubicBezTo>
                  <a:pt x="4" y="0"/>
                  <a:pt x="4" y="0"/>
                  <a:pt x="4" y="0"/>
                </a:cubicBezTo>
                <a:cubicBezTo>
                  <a:pt x="5" y="0"/>
                  <a:pt x="5" y="0"/>
                  <a:pt x="5" y="0"/>
                </a:cubicBezTo>
                <a:cubicBezTo>
                  <a:pt x="6" y="0"/>
                  <a:pt x="6" y="0"/>
                  <a:pt x="6" y="0"/>
                </a:cubicBezTo>
                <a:cubicBezTo>
                  <a:pt x="7" y="0"/>
                  <a:pt x="7" y="0"/>
                  <a:pt x="7" y="0"/>
                </a:cubicBezTo>
                <a:cubicBezTo>
                  <a:pt x="8" y="0"/>
                  <a:pt x="8" y="0"/>
                  <a:pt x="8" y="0"/>
                </a:cubicBezTo>
                <a:cubicBezTo>
                  <a:pt x="9" y="0"/>
                  <a:pt x="9" y="0"/>
                  <a:pt x="9" y="0"/>
                </a:cubicBezTo>
                <a:cubicBezTo>
                  <a:pt x="11" y="0"/>
                  <a:pt x="11" y="0"/>
                  <a:pt x="11" y="0"/>
                </a:cubicBezTo>
                <a:cubicBezTo>
                  <a:pt x="12" y="0"/>
                  <a:pt x="12" y="0"/>
                  <a:pt x="12" y="0"/>
                </a:cubicBezTo>
                <a:cubicBezTo>
                  <a:pt x="13" y="0"/>
                  <a:pt x="13" y="0"/>
                  <a:pt x="13" y="0"/>
                </a:cubicBezTo>
                <a:cubicBezTo>
                  <a:pt x="14" y="0"/>
                  <a:pt x="14" y="0"/>
                  <a:pt x="14" y="0"/>
                </a:cubicBezTo>
                <a:cubicBezTo>
                  <a:pt x="16" y="0"/>
                  <a:pt x="16" y="0"/>
                  <a:pt x="16" y="0"/>
                </a:cubicBezTo>
                <a:cubicBezTo>
                  <a:pt x="17" y="0"/>
                  <a:pt x="17" y="0"/>
                  <a:pt x="17" y="0"/>
                </a:cubicBezTo>
                <a:cubicBezTo>
                  <a:pt x="19" y="0"/>
                  <a:pt x="19" y="0"/>
                  <a:pt x="19" y="0"/>
                </a:cubicBezTo>
                <a:cubicBezTo>
                  <a:pt x="20" y="0"/>
                  <a:pt x="20" y="0"/>
                  <a:pt x="20" y="0"/>
                </a:cubicBezTo>
                <a:cubicBezTo>
                  <a:pt x="21" y="0"/>
                  <a:pt x="21" y="0"/>
                  <a:pt x="21" y="0"/>
                </a:cubicBezTo>
                <a:cubicBezTo>
                  <a:pt x="23" y="0"/>
                  <a:pt x="23" y="0"/>
                  <a:pt x="23" y="0"/>
                </a:cubicBezTo>
                <a:cubicBezTo>
                  <a:pt x="24" y="0"/>
                  <a:pt x="24" y="0"/>
                  <a:pt x="24" y="0"/>
                </a:cubicBezTo>
                <a:cubicBezTo>
                  <a:pt x="26" y="0"/>
                  <a:pt x="26" y="0"/>
                  <a:pt x="26" y="0"/>
                </a:cubicBezTo>
                <a:cubicBezTo>
                  <a:pt x="27" y="0"/>
                  <a:pt x="27" y="0"/>
                  <a:pt x="27" y="0"/>
                </a:cubicBezTo>
                <a:cubicBezTo>
                  <a:pt x="28" y="0"/>
                  <a:pt x="28" y="0"/>
                  <a:pt x="28" y="0"/>
                </a:cubicBezTo>
                <a:cubicBezTo>
                  <a:pt x="29" y="0"/>
                  <a:pt x="29" y="0"/>
                  <a:pt x="29" y="0"/>
                </a:cubicBezTo>
                <a:cubicBezTo>
                  <a:pt x="31" y="0"/>
                  <a:pt x="31" y="0"/>
                  <a:pt x="31" y="0"/>
                </a:cubicBezTo>
                <a:cubicBezTo>
                  <a:pt x="32" y="0"/>
                  <a:pt x="32" y="0"/>
                  <a:pt x="32" y="0"/>
                </a:cubicBezTo>
                <a:cubicBezTo>
                  <a:pt x="33" y="0"/>
                  <a:pt x="33" y="0"/>
                  <a:pt x="33" y="0"/>
                </a:cubicBezTo>
                <a:cubicBezTo>
                  <a:pt x="34" y="0"/>
                  <a:pt x="34" y="0"/>
                  <a:pt x="34" y="0"/>
                </a:cubicBezTo>
                <a:cubicBezTo>
                  <a:pt x="35" y="0"/>
                  <a:pt x="35" y="0"/>
                  <a:pt x="35" y="0"/>
                </a:cubicBezTo>
                <a:cubicBezTo>
                  <a:pt x="36" y="0"/>
                  <a:pt x="36" y="0"/>
                  <a:pt x="36" y="0"/>
                </a:cubicBezTo>
                <a:cubicBezTo>
                  <a:pt x="37" y="0"/>
                  <a:pt x="37" y="0"/>
                  <a:pt x="37" y="0"/>
                </a:cubicBezTo>
                <a:cubicBezTo>
                  <a:pt x="38" y="0"/>
                  <a:pt x="38" y="0"/>
                  <a:pt x="38" y="0"/>
                </a:cubicBezTo>
                <a:cubicBezTo>
                  <a:pt x="39" y="0"/>
                  <a:pt x="39" y="0"/>
                  <a:pt x="39" y="0"/>
                </a:cubicBezTo>
                <a:cubicBezTo>
                  <a:pt x="39" y="0"/>
                  <a:pt x="39" y="0"/>
                  <a:pt x="39" y="0"/>
                </a:cubicBezTo>
                <a:cubicBezTo>
                  <a:pt x="40" y="0"/>
                  <a:pt x="40" y="0"/>
                  <a:pt x="40" y="0"/>
                </a:cubicBezTo>
                <a:cubicBezTo>
                  <a:pt x="40" y="0"/>
                  <a:pt x="40" y="0"/>
                  <a:pt x="40" y="0"/>
                </a:cubicBezTo>
                <a:cubicBezTo>
                  <a:pt x="40" y="0"/>
                  <a:pt x="40" y="0"/>
                  <a:pt x="40" y="0"/>
                </a:cubicBezTo>
                <a:cubicBezTo>
                  <a:pt x="40" y="0"/>
                  <a:pt x="40" y="0"/>
                  <a:pt x="40" y="0"/>
                </a:cubicBezTo>
                <a:cubicBezTo>
                  <a:pt x="40" y="0"/>
                  <a:pt x="40" y="0"/>
                  <a:pt x="40" y="0"/>
                </a:cubicBezTo>
                <a:cubicBezTo>
                  <a:pt x="41" y="0"/>
                  <a:pt x="41" y="0"/>
                  <a:pt x="41" y="0"/>
                </a:cubicBezTo>
                <a:cubicBezTo>
                  <a:pt x="41" y="1"/>
                  <a:pt x="41" y="1"/>
                  <a:pt x="41" y="1"/>
                </a:cubicBezTo>
                <a:cubicBezTo>
                  <a:pt x="41" y="1"/>
                  <a:pt x="41" y="1"/>
                  <a:pt x="41" y="1"/>
                </a:cubicBezTo>
                <a:cubicBezTo>
                  <a:pt x="41" y="1"/>
                  <a:pt x="41" y="1"/>
                  <a:pt x="41" y="1"/>
                </a:cubicBezTo>
                <a:cubicBezTo>
                  <a:pt x="41" y="1"/>
                  <a:pt x="41" y="1"/>
                  <a:pt x="41" y="1"/>
                </a:cubicBezTo>
                <a:cubicBezTo>
                  <a:pt x="41" y="1"/>
                  <a:pt x="41" y="1"/>
                  <a:pt x="41" y="1"/>
                </a:cubicBezTo>
                <a:cubicBezTo>
                  <a:pt x="42" y="1"/>
                  <a:pt x="42" y="1"/>
                  <a:pt x="42" y="1"/>
                </a:cubicBezTo>
                <a:cubicBezTo>
                  <a:pt x="42" y="1"/>
                  <a:pt x="42" y="1"/>
                  <a:pt x="42" y="1"/>
                </a:cubicBezTo>
                <a:cubicBezTo>
                  <a:pt x="42" y="1"/>
                  <a:pt x="42" y="1"/>
                  <a:pt x="42" y="1"/>
                </a:cubicBezTo>
                <a:cubicBezTo>
                  <a:pt x="42" y="1"/>
                  <a:pt x="42" y="1"/>
                  <a:pt x="42" y="1"/>
                </a:cubicBezTo>
                <a:cubicBezTo>
                  <a:pt x="42" y="1"/>
                  <a:pt x="42" y="1"/>
                  <a:pt x="42" y="1"/>
                </a:cubicBezTo>
                <a:cubicBezTo>
                  <a:pt x="63" y="22"/>
                  <a:pt x="63" y="22"/>
                  <a:pt x="63" y="22"/>
                </a:cubicBezTo>
                <a:cubicBezTo>
                  <a:pt x="60" y="39"/>
                  <a:pt x="46" y="53"/>
                  <a:pt x="28" y="56"/>
                </a:cubicBezTo>
                <a:close/>
              </a:path>
            </a:pathLst>
          </a:custGeom>
          <a:solidFill>
            <a:srgbClr val="40A5B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8" name="Freeform 2401"/>
          <p:cNvSpPr>
            <a:spLocks noEditPoints="1"/>
          </p:cNvSpPr>
          <p:nvPr/>
        </p:nvSpPr>
        <p:spPr bwMode="auto">
          <a:xfrm>
            <a:off x="1704205" y="2767986"/>
            <a:ext cx="341313" cy="233363"/>
          </a:xfrm>
          <a:custGeom>
            <a:avLst/>
            <a:gdLst>
              <a:gd name="T0" fmla="*/ 0 w 44"/>
              <a:gd name="T1" fmla="*/ 4 h 30"/>
              <a:gd name="T2" fmla="*/ 0 w 44"/>
              <a:gd name="T3" fmla="*/ 26 h 30"/>
              <a:gd name="T4" fmla="*/ 1 w 44"/>
              <a:gd name="T5" fmla="*/ 29 h 30"/>
              <a:gd name="T6" fmla="*/ 4 w 44"/>
              <a:gd name="T7" fmla="*/ 30 h 30"/>
              <a:gd name="T8" fmla="*/ 39 w 44"/>
              <a:gd name="T9" fmla="*/ 30 h 30"/>
              <a:gd name="T10" fmla="*/ 42 w 44"/>
              <a:gd name="T11" fmla="*/ 29 h 30"/>
              <a:gd name="T12" fmla="*/ 44 w 44"/>
              <a:gd name="T13" fmla="*/ 26 h 30"/>
              <a:gd name="T14" fmla="*/ 44 w 44"/>
              <a:gd name="T15" fmla="*/ 4 h 30"/>
              <a:gd name="T16" fmla="*/ 42 w 44"/>
              <a:gd name="T17" fmla="*/ 1 h 30"/>
              <a:gd name="T18" fmla="*/ 39 w 44"/>
              <a:gd name="T19" fmla="*/ 0 h 30"/>
              <a:gd name="T20" fmla="*/ 3 w 44"/>
              <a:gd name="T21" fmla="*/ 0 h 30"/>
              <a:gd name="T22" fmla="*/ 1 w 44"/>
              <a:gd name="T23" fmla="*/ 1 h 30"/>
              <a:gd name="T24" fmla="*/ 0 w 44"/>
              <a:gd name="T25" fmla="*/ 4 h 30"/>
              <a:gd name="T26" fmla="*/ 21 w 44"/>
              <a:gd name="T27" fmla="*/ 2 h 30"/>
              <a:gd name="T28" fmla="*/ 22 w 44"/>
              <a:gd name="T29" fmla="*/ 3 h 30"/>
              <a:gd name="T30" fmla="*/ 21 w 44"/>
              <a:gd name="T31" fmla="*/ 4 h 30"/>
              <a:gd name="T32" fmla="*/ 20 w 44"/>
              <a:gd name="T33" fmla="*/ 3 h 30"/>
              <a:gd name="T34" fmla="*/ 21 w 44"/>
              <a:gd name="T35"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 h="30">
                <a:moveTo>
                  <a:pt x="0" y="4"/>
                </a:moveTo>
                <a:cubicBezTo>
                  <a:pt x="0" y="26"/>
                  <a:pt x="0" y="26"/>
                  <a:pt x="0" y="26"/>
                </a:cubicBezTo>
                <a:cubicBezTo>
                  <a:pt x="0" y="27"/>
                  <a:pt x="0" y="28"/>
                  <a:pt x="1" y="29"/>
                </a:cubicBezTo>
                <a:cubicBezTo>
                  <a:pt x="2" y="30"/>
                  <a:pt x="3" y="30"/>
                  <a:pt x="4" y="30"/>
                </a:cubicBezTo>
                <a:cubicBezTo>
                  <a:pt x="14" y="30"/>
                  <a:pt x="29" y="30"/>
                  <a:pt x="39" y="30"/>
                </a:cubicBezTo>
                <a:cubicBezTo>
                  <a:pt x="40" y="30"/>
                  <a:pt x="42" y="30"/>
                  <a:pt x="42" y="29"/>
                </a:cubicBezTo>
                <a:cubicBezTo>
                  <a:pt x="43" y="28"/>
                  <a:pt x="44" y="27"/>
                  <a:pt x="44" y="26"/>
                </a:cubicBezTo>
                <a:cubicBezTo>
                  <a:pt x="44" y="4"/>
                  <a:pt x="44" y="4"/>
                  <a:pt x="44" y="4"/>
                </a:cubicBezTo>
                <a:cubicBezTo>
                  <a:pt x="44" y="3"/>
                  <a:pt x="43" y="2"/>
                  <a:pt x="42" y="1"/>
                </a:cubicBezTo>
                <a:cubicBezTo>
                  <a:pt x="42" y="1"/>
                  <a:pt x="40" y="0"/>
                  <a:pt x="39" y="0"/>
                </a:cubicBezTo>
                <a:cubicBezTo>
                  <a:pt x="33" y="0"/>
                  <a:pt x="10" y="0"/>
                  <a:pt x="3" y="0"/>
                </a:cubicBezTo>
                <a:cubicBezTo>
                  <a:pt x="2" y="0"/>
                  <a:pt x="2" y="1"/>
                  <a:pt x="1" y="1"/>
                </a:cubicBezTo>
                <a:cubicBezTo>
                  <a:pt x="0" y="2"/>
                  <a:pt x="0" y="3"/>
                  <a:pt x="0" y="4"/>
                </a:cubicBezTo>
                <a:close/>
                <a:moveTo>
                  <a:pt x="21" y="2"/>
                </a:moveTo>
                <a:cubicBezTo>
                  <a:pt x="22" y="2"/>
                  <a:pt x="22" y="2"/>
                  <a:pt x="22" y="3"/>
                </a:cubicBezTo>
                <a:cubicBezTo>
                  <a:pt x="22" y="3"/>
                  <a:pt x="22" y="4"/>
                  <a:pt x="21" y="4"/>
                </a:cubicBezTo>
                <a:cubicBezTo>
                  <a:pt x="20" y="4"/>
                  <a:pt x="20" y="3"/>
                  <a:pt x="20" y="3"/>
                </a:cubicBezTo>
                <a:cubicBezTo>
                  <a:pt x="20" y="2"/>
                  <a:pt x="20" y="2"/>
                  <a:pt x="21" y="2"/>
                </a:cubicBezTo>
                <a:close/>
              </a:path>
            </a:pathLst>
          </a:custGeom>
          <a:solidFill>
            <a:srgbClr val="2C3E5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9" name="Rectangle 2402"/>
          <p:cNvSpPr>
            <a:spLocks noChangeArrowheads="1"/>
          </p:cNvSpPr>
          <p:nvPr/>
        </p:nvSpPr>
        <p:spPr bwMode="auto">
          <a:xfrm>
            <a:off x="1720080" y="2815611"/>
            <a:ext cx="309563" cy="171450"/>
          </a:xfrm>
          <a:prstGeom prst="rect">
            <a:avLst/>
          </a:prstGeom>
          <a:solidFill>
            <a:srgbClr val="ECF0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50" name="Rectangle 2403"/>
          <p:cNvSpPr>
            <a:spLocks noChangeArrowheads="1"/>
          </p:cNvSpPr>
          <p:nvPr/>
        </p:nvSpPr>
        <p:spPr bwMode="auto">
          <a:xfrm>
            <a:off x="1867717" y="2939436"/>
            <a:ext cx="139700" cy="7938"/>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51" name="Rectangle 2404"/>
          <p:cNvSpPr>
            <a:spLocks noChangeArrowheads="1"/>
          </p:cNvSpPr>
          <p:nvPr/>
        </p:nvSpPr>
        <p:spPr bwMode="auto">
          <a:xfrm>
            <a:off x="1867717" y="2909274"/>
            <a:ext cx="139700" cy="7938"/>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52" name="Rectangle 2405"/>
          <p:cNvSpPr>
            <a:spLocks noChangeArrowheads="1"/>
          </p:cNvSpPr>
          <p:nvPr/>
        </p:nvSpPr>
        <p:spPr bwMode="auto">
          <a:xfrm>
            <a:off x="1867717" y="2877524"/>
            <a:ext cx="139700" cy="7938"/>
          </a:xfrm>
          <a:prstGeom prst="rect">
            <a:avLst/>
          </a:prstGeom>
          <a:solidFill>
            <a:srgbClr val="CCCC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53" name="Rectangle 2406"/>
          <p:cNvSpPr>
            <a:spLocks noChangeArrowheads="1"/>
          </p:cNvSpPr>
          <p:nvPr/>
        </p:nvSpPr>
        <p:spPr bwMode="auto">
          <a:xfrm>
            <a:off x="1726430" y="2831486"/>
            <a:ext cx="117475" cy="131763"/>
          </a:xfrm>
          <a:prstGeom prst="rect">
            <a:avLst/>
          </a:prstGeom>
          <a:solidFill>
            <a:srgbClr val="DAE1E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54" name="Freeform 2407"/>
          <p:cNvSpPr/>
          <p:nvPr/>
        </p:nvSpPr>
        <p:spPr bwMode="auto">
          <a:xfrm>
            <a:off x="1758180" y="2839424"/>
            <a:ext cx="53975" cy="69850"/>
          </a:xfrm>
          <a:custGeom>
            <a:avLst/>
            <a:gdLst>
              <a:gd name="T0" fmla="*/ 4 w 7"/>
              <a:gd name="T1" fmla="*/ 9 h 9"/>
              <a:gd name="T2" fmla="*/ 7 w 7"/>
              <a:gd name="T3" fmla="*/ 5 h 9"/>
              <a:gd name="T4" fmla="*/ 4 w 7"/>
              <a:gd name="T5" fmla="*/ 0 h 9"/>
              <a:gd name="T6" fmla="*/ 0 w 7"/>
              <a:gd name="T7" fmla="*/ 5 h 9"/>
              <a:gd name="T8" fmla="*/ 4 w 7"/>
              <a:gd name="T9" fmla="*/ 9 h 9"/>
            </a:gdLst>
            <a:ahLst/>
            <a:cxnLst>
              <a:cxn ang="0">
                <a:pos x="T0" y="T1"/>
              </a:cxn>
              <a:cxn ang="0">
                <a:pos x="T2" y="T3"/>
              </a:cxn>
              <a:cxn ang="0">
                <a:pos x="T4" y="T5"/>
              </a:cxn>
              <a:cxn ang="0">
                <a:pos x="T6" y="T7"/>
              </a:cxn>
              <a:cxn ang="0">
                <a:pos x="T8" y="T9"/>
              </a:cxn>
            </a:cxnLst>
            <a:rect l="0" t="0" r="r" b="b"/>
            <a:pathLst>
              <a:path w="7" h="9">
                <a:moveTo>
                  <a:pt x="4" y="9"/>
                </a:moveTo>
                <a:cubicBezTo>
                  <a:pt x="5" y="9"/>
                  <a:pt x="7" y="7"/>
                  <a:pt x="7" y="5"/>
                </a:cubicBezTo>
                <a:cubicBezTo>
                  <a:pt x="7" y="2"/>
                  <a:pt x="7" y="0"/>
                  <a:pt x="4" y="0"/>
                </a:cubicBezTo>
                <a:cubicBezTo>
                  <a:pt x="0" y="0"/>
                  <a:pt x="0" y="2"/>
                  <a:pt x="0" y="5"/>
                </a:cubicBezTo>
                <a:cubicBezTo>
                  <a:pt x="0" y="7"/>
                  <a:pt x="2" y="9"/>
                  <a:pt x="4" y="9"/>
                </a:cubicBez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5" name="Freeform 2408"/>
          <p:cNvSpPr/>
          <p:nvPr/>
        </p:nvSpPr>
        <p:spPr bwMode="auto">
          <a:xfrm>
            <a:off x="1766117" y="2877524"/>
            <a:ext cx="38100" cy="46038"/>
          </a:xfrm>
          <a:custGeom>
            <a:avLst/>
            <a:gdLst>
              <a:gd name="T0" fmla="*/ 1 w 5"/>
              <a:gd name="T1" fmla="*/ 0 h 6"/>
              <a:gd name="T2" fmla="*/ 4 w 5"/>
              <a:gd name="T3" fmla="*/ 0 h 6"/>
              <a:gd name="T4" fmla="*/ 5 w 5"/>
              <a:gd name="T5" fmla="*/ 4 h 6"/>
              <a:gd name="T6" fmla="*/ 5 w 5"/>
              <a:gd name="T7" fmla="*/ 5 h 6"/>
              <a:gd name="T8" fmla="*/ 5 w 5"/>
              <a:gd name="T9" fmla="*/ 5 h 6"/>
              <a:gd name="T10" fmla="*/ 5 w 5"/>
              <a:gd name="T11" fmla="*/ 6 h 6"/>
              <a:gd name="T12" fmla="*/ 0 w 5"/>
              <a:gd name="T13" fmla="*/ 6 h 6"/>
              <a:gd name="T14" fmla="*/ 0 w 5"/>
              <a:gd name="T15" fmla="*/ 5 h 6"/>
              <a:gd name="T16" fmla="*/ 0 w 5"/>
              <a:gd name="T17" fmla="*/ 5 h 6"/>
              <a:gd name="T18" fmla="*/ 0 w 5"/>
              <a:gd name="T19" fmla="*/ 4 h 6"/>
              <a:gd name="T20" fmla="*/ 1 w 5"/>
              <a:gd name="T2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6">
                <a:moveTo>
                  <a:pt x="1" y="0"/>
                </a:moveTo>
                <a:cubicBezTo>
                  <a:pt x="4" y="0"/>
                  <a:pt x="4" y="0"/>
                  <a:pt x="4" y="0"/>
                </a:cubicBezTo>
                <a:cubicBezTo>
                  <a:pt x="5" y="4"/>
                  <a:pt x="5" y="4"/>
                  <a:pt x="5" y="4"/>
                </a:cubicBezTo>
                <a:cubicBezTo>
                  <a:pt x="5" y="5"/>
                  <a:pt x="5" y="5"/>
                  <a:pt x="5" y="5"/>
                </a:cubicBezTo>
                <a:cubicBezTo>
                  <a:pt x="5" y="5"/>
                  <a:pt x="5" y="5"/>
                  <a:pt x="5" y="5"/>
                </a:cubicBezTo>
                <a:cubicBezTo>
                  <a:pt x="5" y="6"/>
                  <a:pt x="5" y="6"/>
                  <a:pt x="5" y="6"/>
                </a:cubicBezTo>
                <a:cubicBezTo>
                  <a:pt x="0" y="6"/>
                  <a:pt x="0" y="6"/>
                  <a:pt x="0" y="6"/>
                </a:cubicBezTo>
                <a:cubicBezTo>
                  <a:pt x="0" y="5"/>
                  <a:pt x="0" y="5"/>
                  <a:pt x="0" y="5"/>
                </a:cubicBezTo>
                <a:cubicBezTo>
                  <a:pt x="0" y="5"/>
                  <a:pt x="0" y="5"/>
                  <a:pt x="0" y="5"/>
                </a:cubicBezTo>
                <a:cubicBezTo>
                  <a:pt x="0" y="5"/>
                  <a:pt x="0" y="5"/>
                  <a:pt x="0" y="4"/>
                </a:cubicBezTo>
                <a:lnTo>
                  <a:pt x="1" y="0"/>
                </a:lnTo>
                <a:close/>
              </a:path>
            </a:pathLst>
          </a:custGeom>
          <a:solidFill>
            <a:srgbClr val="E3CCA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6" name="Freeform 2409"/>
          <p:cNvSpPr/>
          <p:nvPr/>
        </p:nvSpPr>
        <p:spPr bwMode="auto">
          <a:xfrm>
            <a:off x="1766117" y="2885461"/>
            <a:ext cx="23813" cy="38100"/>
          </a:xfrm>
          <a:custGeom>
            <a:avLst/>
            <a:gdLst>
              <a:gd name="T0" fmla="*/ 3 w 3"/>
              <a:gd name="T1" fmla="*/ 5 h 5"/>
              <a:gd name="T2" fmla="*/ 0 w 3"/>
              <a:gd name="T3" fmla="*/ 5 h 5"/>
              <a:gd name="T4" fmla="*/ 0 w 3"/>
              <a:gd name="T5" fmla="*/ 4 h 5"/>
              <a:gd name="T6" fmla="*/ 0 w 3"/>
              <a:gd name="T7" fmla="*/ 4 h 5"/>
              <a:gd name="T8" fmla="*/ 0 w 3"/>
              <a:gd name="T9" fmla="*/ 3 h 5"/>
              <a:gd name="T10" fmla="*/ 0 w 3"/>
              <a:gd name="T11" fmla="*/ 0 h 5"/>
              <a:gd name="T12" fmla="*/ 3 w 3"/>
              <a:gd name="T13" fmla="*/ 0 h 5"/>
              <a:gd name="T14" fmla="*/ 3 w 3"/>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3" y="5"/>
                </a:moveTo>
                <a:cubicBezTo>
                  <a:pt x="0" y="5"/>
                  <a:pt x="0" y="5"/>
                  <a:pt x="0" y="5"/>
                </a:cubicBezTo>
                <a:cubicBezTo>
                  <a:pt x="0" y="4"/>
                  <a:pt x="0" y="4"/>
                  <a:pt x="0" y="4"/>
                </a:cubicBezTo>
                <a:cubicBezTo>
                  <a:pt x="0" y="4"/>
                  <a:pt x="0" y="4"/>
                  <a:pt x="0" y="4"/>
                </a:cubicBezTo>
                <a:cubicBezTo>
                  <a:pt x="0" y="4"/>
                  <a:pt x="0" y="4"/>
                  <a:pt x="0" y="3"/>
                </a:cubicBezTo>
                <a:cubicBezTo>
                  <a:pt x="0" y="0"/>
                  <a:pt x="0" y="0"/>
                  <a:pt x="0" y="0"/>
                </a:cubicBezTo>
                <a:cubicBezTo>
                  <a:pt x="3" y="0"/>
                  <a:pt x="3" y="0"/>
                  <a:pt x="3" y="0"/>
                </a:cubicBezTo>
                <a:lnTo>
                  <a:pt x="3" y="5"/>
                </a:lnTo>
                <a:close/>
              </a:path>
            </a:pathLst>
          </a:custGeom>
          <a:solidFill>
            <a:srgbClr val="D4C5A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7" name="Freeform 2410"/>
          <p:cNvSpPr/>
          <p:nvPr/>
        </p:nvSpPr>
        <p:spPr bwMode="auto">
          <a:xfrm>
            <a:off x="1766117" y="2877524"/>
            <a:ext cx="38100" cy="39688"/>
          </a:xfrm>
          <a:custGeom>
            <a:avLst/>
            <a:gdLst>
              <a:gd name="T0" fmla="*/ 1 w 5"/>
              <a:gd name="T1" fmla="*/ 0 h 5"/>
              <a:gd name="T2" fmla="*/ 4 w 5"/>
              <a:gd name="T3" fmla="*/ 0 h 5"/>
              <a:gd name="T4" fmla="*/ 5 w 5"/>
              <a:gd name="T5" fmla="*/ 3 h 5"/>
              <a:gd name="T6" fmla="*/ 4 w 5"/>
              <a:gd name="T7" fmla="*/ 4 h 5"/>
              <a:gd name="T8" fmla="*/ 3 w 5"/>
              <a:gd name="T9" fmla="*/ 5 h 5"/>
              <a:gd name="T10" fmla="*/ 1 w 5"/>
              <a:gd name="T11" fmla="*/ 4 h 5"/>
              <a:gd name="T12" fmla="*/ 0 w 5"/>
              <a:gd name="T13" fmla="*/ 3 h 5"/>
              <a:gd name="T14" fmla="*/ 1 w 5"/>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5">
                <a:moveTo>
                  <a:pt x="1" y="0"/>
                </a:moveTo>
                <a:cubicBezTo>
                  <a:pt x="4" y="0"/>
                  <a:pt x="4" y="0"/>
                  <a:pt x="4" y="0"/>
                </a:cubicBezTo>
                <a:cubicBezTo>
                  <a:pt x="5" y="3"/>
                  <a:pt x="5" y="3"/>
                  <a:pt x="5" y="3"/>
                </a:cubicBezTo>
                <a:cubicBezTo>
                  <a:pt x="5" y="3"/>
                  <a:pt x="5" y="3"/>
                  <a:pt x="4" y="4"/>
                </a:cubicBezTo>
                <a:cubicBezTo>
                  <a:pt x="4" y="4"/>
                  <a:pt x="3" y="5"/>
                  <a:pt x="3" y="5"/>
                </a:cubicBezTo>
                <a:cubicBezTo>
                  <a:pt x="2" y="5"/>
                  <a:pt x="1" y="4"/>
                  <a:pt x="1" y="4"/>
                </a:cubicBezTo>
                <a:cubicBezTo>
                  <a:pt x="0" y="3"/>
                  <a:pt x="0" y="3"/>
                  <a:pt x="0" y="3"/>
                </a:cubicBezTo>
                <a:lnTo>
                  <a:pt x="1" y="0"/>
                </a:lnTo>
                <a:close/>
              </a:path>
            </a:pathLst>
          </a:custGeom>
          <a:solidFill>
            <a:srgbClr val="CCBC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8" name="Freeform 2411"/>
          <p:cNvSpPr/>
          <p:nvPr/>
        </p:nvSpPr>
        <p:spPr bwMode="auto">
          <a:xfrm>
            <a:off x="1758180" y="2831486"/>
            <a:ext cx="53975" cy="77788"/>
          </a:xfrm>
          <a:custGeom>
            <a:avLst/>
            <a:gdLst>
              <a:gd name="T0" fmla="*/ 4 w 7"/>
              <a:gd name="T1" fmla="*/ 10 h 10"/>
              <a:gd name="T2" fmla="*/ 1 w 7"/>
              <a:gd name="T3" fmla="*/ 8 h 10"/>
              <a:gd name="T4" fmla="*/ 0 w 7"/>
              <a:gd name="T5" fmla="*/ 5 h 10"/>
              <a:gd name="T6" fmla="*/ 0 w 7"/>
              <a:gd name="T7" fmla="*/ 5 h 10"/>
              <a:gd name="T8" fmla="*/ 0 w 7"/>
              <a:gd name="T9" fmla="*/ 5 h 10"/>
              <a:gd name="T10" fmla="*/ 0 w 7"/>
              <a:gd name="T11" fmla="*/ 5 h 10"/>
              <a:gd name="T12" fmla="*/ 4 w 7"/>
              <a:gd name="T13" fmla="*/ 0 h 10"/>
              <a:gd name="T14" fmla="*/ 7 w 7"/>
              <a:gd name="T15" fmla="*/ 5 h 10"/>
              <a:gd name="T16" fmla="*/ 7 w 7"/>
              <a:gd name="T17" fmla="*/ 5 h 10"/>
              <a:gd name="T18" fmla="*/ 7 w 7"/>
              <a:gd name="T19" fmla="*/ 5 h 10"/>
              <a:gd name="T20" fmla="*/ 7 w 7"/>
              <a:gd name="T21" fmla="*/ 5 h 10"/>
              <a:gd name="T22" fmla="*/ 6 w 7"/>
              <a:gd name="T23" fmla="*/ 8 h 10"/>
              <a:gd name="T24" fmla="*/ 4 w 7"/>
              <a:gd name="T25"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 h="10">
                <a:moveTo>
                  <a:pt x="4" y="10"/>
                </a:moveTo>
                <a:cubicBezTo>
                  <a:pt x="3" y="10"/>
                  <a:pt x="2" y="9"/>
                  <a:pt x="1" y="8"/>
                </a:cubicBezTo>
                <a:cubicBezTo>
                  <a:pt x="0" y="7"/>
                  <a:pt x="0" y="6"/>
                  <a:pt x="0" y="5"/>
                </a:cubicBezTo>
                <a:cubicBezTo>
                  <a:pt x="0" y="5"/>
                  <a:pt x="0" y="5"/>
                  <a:pt x="0" y="5"/>
                </a:cubicBezTo>
                <a:cubicBezTo>
                  <a:pt x="0" y="5"/>
                  <a:pt x="0" y="5"/>
                  <a:pt x="0" y="5"/>
                </a:cubicBezTo>
                <a:cubicBezTo>
                  <a:pt x="0" y="5"/>
                  <a:pt x="0" y="5"/>
                  <a:pt x="0" y="5"/>
                </a:cubicBezTo>
                <a:cubicBezTo>
                  <a:pt x="0" y="2"/>
                  <a:pt x="0" y="0"/>
                  <a:pt x="4" y="0"/>
                </a:cubicBezTo>
                <a:cubicBezTo>
                  <a:pt x="7" y="0"/>
                  <a:pt x="7" y="2"/>
                  <a:pt x="7" y="5"/>
                </a:cubicBezTo>
                <a:cubicBezTo>
                  <a:pt x="7" y="5"/>
                  <a:pt x="7" y="5"/>
                  <a:pt x="7" y="5"/>
                </a:cubicBezTo>
                <a:cubicBezTo>
                  <a:pt x="7" y="5"/>
                  <a:pt x="7" y="5"/>
                  <a:pt x="7" y="5"/>
                </a:cubicBezTo>
                <a:cubicBezTo>
                  <a:pt x="7" y="5"/>
                  <a:pt x="7" y="5"/>
                  <a:pt x="7" y="5"/>
                </a:cubicBezTo>
                <a:cubicBezTo>
                  <a:pt x="7" y="6"/>
                  <a:pt x="7" y="7"/>
                  <a:pt x="6" y="8"/>
                </a:cubicBezTo>
                <a:cubicBezTo>
                  <a:pt x="5" y="9"/>
                  <a:pt x="4" y="10"/>
                  <a:pt x="4" y="10"/>
                </a:cubicBezTo>
                <a:close/>
              </a:path>
            </a:pathLst>
          </a:custGeom>
          <a:solidFill>
            <a:srgbClr val="3D566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9" name="Freeform 2412"/>
          <p:cNvSpPr/>
          <p:nvPr/>
        </p:nvSpPr>
        <p:spPr bwMode="auto">
          <a:xfrm>
            <a:off x="1734367" y="2909274"/>
            <a:ext cx="101600" cy="53975"/>
          </a:xfrm>
          <a:custGeom>
            <a:avLst/>
            <a:gdLst>
              <a:gd name="T0" fmla="*/ 7 w 13"/>
              <a:gd name="T1" fmla="*/ 2 h 7"/>
              <a:gd name="T2" fmla="*/ 6 w 13"/>
              <a:gd name="T3" fmla="*/ 2 h 7"/>
              <a:gd name="T4" fmla="*/ 4 w 13"/>
              <a:gd name="T5" fmla="*/ 0 h 7"/>
              <a:gd name="T6" fmla="*/ 4 w 13"/>
              <a:gd name="T7" fmla="*/ 1 h 7"/>
              <a:gd name="T8" fmla="*/ 0 w 13"/>
              <a:gd name="T9" fmla="*/ 4 h 7"/>
              <a:gd name="T10" fmla="*/ 0 w 13"/>
              <a:gd name="T11" fmla="*/ 6 h 7"/>
              <a:gd name="T12" fmla="*/ 1 w 13"/>
              <a:gd name="T13" fmla="*/ 7 h 7"/>
              <a:gd name="T14" fmla="*/ 3 w 13"/>
              <a:gd name="T15" fmla="*/ 7 h 7"/>
              <a:gd name="T16" fmla="*/ 6 w 13"/>
              <a:gd name="T17" fmla="*/ 7 h 7"/>
              <a:gd name="T18" fmla="*/ 7 w 13"/>
              <a:gd name="T19" fmla="*/ 7 h 7"/>
              <a:gd name="T20" fmla="*/ 10 w 13"/>
              <a:gd name="T21" fmla="*/ 7 h 7"/>
              <a:gd name="T22" fmla="*/ 12 w 13"/>
              <a:gd name="T23" fmla="*/ 7 h 7"/>
              <a:gd name="T24" fmla="*/ 13 w 13"/>
              <a:gd name="T25" fmla="*/ 6 h 7"/>
              <a:gd name="T26" fmla="*/ 13 w 13"/>
              <a:gd name="T27" fmla="*/ 4 h 7"/>
              <a:gd name="T28" fmla="*/ 9 w 13"/>
              <a:gd name="T29" fmla="*/ 1 h 7"/>
              <a:gd name="T30" fmla="*/ 9 w 13"/>
              <a:gd name="T31" fmla="*/ 0 h 7"/>
              <a:gd name="T32" fmla="*/ 7 w 13"/>
              <a:gd name="T33"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7">
                <a:moveTo>
                  <a:pt x="7" y="2"/>
                </a:moveTo>
                <a:cubicBezTo>
                  <a:pt x="6" y="2"/>
                  <a:pt x="6" y="2"/>
                  <a:pt x="6" y="2"/>
                </a:cubicBezTo>
                <a:cubicBezTo>
                  <a:pt x="4" y="0"/>
                  <a:pt x="4" y="0"/>
                  <a:pt x="4" y="0"/>
                </a:cubicBezTo>
                <a:cubicBezTo>
                  <a:pt x="4" y="1"/>
                  <a:pt x="4" y="1"/>
                  <a:pt x="4" y="1"/>
                </a:cubicBezTo>
                <a:cubicBezTo>
                  <a:pt x="1" y="1"/>
                  <a:pt x="0" y="2"/>
                  <a:pt x="0" y="4"/>
                </a:cubicBezTo>
                <a:cubicBezTo>
                  <a:pt x="0" y="4"/>
                  <a:pt x="0" y="5"/>
                  <a:pt x="0" y="6"/>
                </a:cubicBezTo>
                <a:cubicBezTo>
                  <a:pt x="0" y="6"/>
                  <a:pt x="0" y="7"/>
                  <a:pt x="1" y="7"/>
                </a:cubicBezTo>
                <a:cubicBezTo>
                  <a:pt x="3" y="7"/>
                  <a:pt x="3" y="7"/>
                  <a:pt x="3" y="7"/>
                </a:cubicBezTo>
                <a:cubicBezTo>
                  <a:pt x="6" y="7"/>
                  <a:pt x="6" y="7"/>
                  <a:pt x="6" y="7"/>
                </a:cubicBezTo>
                <a:cubicBezTo>
                  <a:pt x="7" y="7"/>
                  <a:pt x="7" y="7"/>
                  <a:pt x="7" y="7"/>
                </a:cubicBezTo>
                <a:cubicBezTo>
                  <a:pt x="10" y="7"/>
                  <a:pt x="10" y="7"/>
                  <a:pt x="10" y="7"/>
                </a:cubicBezTo>
                <a:cubicBezTo>
                  <a:pt x="12" y="7"/>
                  <a:pt x="12" y="7"/>
                  <a:pt x="12" y="7"/>
                </a:cubicBezTo>
                <a:cubicBezTo>
                  <a:pt x="13" y="7"/>
                  <a:pt x="13" y="6"/>
                  <a:pt x="13" y="6"/>
                </a:cubicBezTo>
                <a:cubicBezTo>
                  <a:pt x="13" y="4"/>
                  <a:pt x="13" y="4"/>
                  <a:pt x="13" y="4"/>
                </a:cubicBezTo>
                <a:cubicBezTo>
                  <a:pt x="13" y="2"/>
                  <a:pt x="12" y="1"/>
                  <a:pt x="9" y="1"/>
                </a:cubicBezTo>
                <a:cubicBezTo>
                  <a:pt x="9" y="0"/>
                  <a:pt x="9" y="0"/>
                  <a:pt x="9" y="0"/>
                </a:cubicBezTo>
                <a:lnTo>
                  <a:pt x="7" y="2"/>
                </a:lnTo>
                <a:close/>
              </a:path>
            </a:pathLst>
          </a:custGeom>
          <a:solidFill>
            <a:srgbClr val="ECF0F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0" name="Freeform 2413"/>
          <p:cNvSpPr/>
          <p:nvPr/>
        </p:nvSpPr>
        <p:spPr bwMode="auto">
          <a:xfrm>
            <a:off x="1766117" y="2909274"/>
            <a:ext cx="46038" cy="53975"/>
          </a:xfrm>
          <a:custGeom>
            <a:avLst/>
            <a:gdLst>
              <a:gd name="T0" fmla="*/ 15 w 29"/>
              <a:gd name="T1" fmla="*/ 9 h 34"/>
              <a:gd name="T2" fmla="*/ 10 w 29"/>
              <a:gd name="T3" fmla="*/ 9 h 34"/>
              <a:gd name="T4" fmla="*/ 0 w 29"/>
              <a:gd name="T5" fmla="*/ 0 h 34"/>
              <a:gd name="T6" fmla="*/ 0 w 29"/>
              <a:gd name="T7" fmla="*/ 5 h 34"/>
              <a:gd name="T8" fmla="*/ 15 w 29"/>
              <a:gd name="T9" fmla="*/ 19 h 34"/>
              <a:gd name="T10" fmla="*/ 15 w 29"/>
              <a:gd name="T11" fmla="*/ 34 h 34"/>
              <a:gd name="T12" fmla="*/ 15 w 29"/>
              <a:gd name="T13" fmla="*/ 34 h 34"/>
              <a:gd name="T14" fmla="*/ 15 w 29"/>
              <a:gd name="T15" fmla="*/ 14 h 34"/>
              <a:gd name="T16" fmla="*/ 29 w 29"/>
              <a:gd name="T17" fmla="*/ 5 h 34"/>
              <a:gd name="T18" fmla="*/ 24 w 29"/>
              <a:gd name="T19" fmla="*/ 5 h 34"/>
              <a:gd name="T20" fmla="*/ 24 w 29"/>
              <a:gd name="T21" fmla="*/ 0 h 34"/>
              <a:gd name="T22" fmla="*/ 15 w 29"/>
              <a:gd name="T23" fmla="*/ 9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 h="34">
                <a:moveTo>
                  <a:pt x="15" y="9"/>
                </a:moveTo>
                <a:lnTo>
                  <a:pt x="10" y="9"/>
                </a:lnTo>
                <a:lnTo>
                  <a:pt x="0" y="0"/>
                </a:lnTo>
                <a:lnTo>
                  <a:pt x="0" y="5"/>
                </a:lnTo>
                <a:lnTo>
                  <a:pt x="15" y="19"/>
                </a:lnTo>
                <a:lnTo>
                  <a:pt x="15" y="34"/>
                </a:lnTo>
                <a:lnTo>
                  <a:pt x="15" y="34"/>
                </a:lnTo>
                <a:lnTo>
                  <a:pt x="15" y="14"/>
                </a:lnTo>
                <a:lnTo>
                  <a:pt x="29" y="5"/>
                </a:lnTo>
                <a:lnTo>
                  <a:pt x="24" y="5"/>
                </a:lnTo>
                <a:lnTo>
                  <a:pt x="24" y="0"/>
                </a:lnTo>
                <a:lnTo>
                  <a:pt x="15" y="9"/>
                </a:lnTo>
                <a:close/>
              </a:path>
            </a:pathLst>
          </a:custGeom>
          <a:solidFill>
            <a:srgbClr val="DAE1E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1" name="Freeform 2414"/>
          <p:cNvSpPr/>
          <p:nvPr/>
        </p:nvSpPr>
        <p:spPr bwMode="auto">
          <a:xfrm>
            <a:off x="1758180" y="2845774"/>
            <a:ext cx="53975" cy="63500"/>
          </a:xfrm>
          <a:custGeom>
            <a:avLst/>
            <a:gdLst>
              <a:gd name="T0" fmla="*/ 1 w 7"/>
              <a:gd name="T1" fmla="*/ 7 h 8"/>
              <a:gd name="T2" fmla="*/ 4 w 7"/>
              <a:gd name="T3" fmla="*/ 8 h 8"/>
              <a:gd name="T4" fmla="*/ 6 w 7"/>
              <a:gd name="T5" fmla="*/ 7 h 8"/>
              <a:gd name="T6" fmla="*/ 7 w 7"/>
              <a:gd name="T7" fmla="*/ 4 h 8"/>
              <a:gd name="T8" fmla="*/ 7 w 7"/>
              <a:gd name="T9" fmla="*/ 3 h 8"/>
              <a:gd name="T10" fmla="*/ 7 w 7"/>
              <a:gd name="T11" fmla="*/ 2 h 8"/>
              <a:gd name="T12" fmla="*/ 6 w 7"/>
              <a:gd name="T13" fmla="*/ 1 h 8"/>
              <a:gd name="T14" fmla="*/ 5 w 7"/>
              <a:gd name="T15" fmla="*/ 1 h 8"/>
              <a:gd name="T16" fmla="*/ 4 w 7"/>
              <a:gd name="T17" fmla="*/ 1 h 8"/>
              <a:gd name="T18" fmla="*/ 2 w 7"/>
              <a:gd name="T19" fmla="*/ 1 h 8"/>
              <a:gd name="T20" fmla="*/ 2 w 7"/>
              <a:gd name="T21" fmla="*/ 1 h 8"/>
              <a:gd name="T22" fmla="*/ 1 w 7"/>
              <a:gd name="T23" fmla="*/ 1 h 8"/>
              <a:gd name="T24" fmla="*/ 0 w 7"/>
              <a:gd name="T25" fmla="*/ 2 h 8"/>
              <a:gd name="T26" fmla="*/ 0 w 7"/>
              <a:gd name="T27" fmla="*/ 3 h 8"/>
              <a:gd name="T28" fmla="*/ 0 w 7"/>
              <a:gd name="T29" fmla="*/ 4 h 8"/>
              <a:gd name="T30" fmla="*/ 1 w 7"/>
              <a:gd name="T31" fmla="*/ 7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8">
                <a:moveTo>
                  <a:pt x="1" y="7"/>
                </a:moveTo>
                <a:cubicBezTo>
                  <a:pt x="2" y="8"/>
                  <a:pt x="3" y="8"/>
                  <a:pt x="4" y="8"/>
                </a:cubicBezTo>
                <a:cubicBezTo>
                  <a:pt x="4" y="8"/>
                  <a:pt x="5" y="8"/>
                  <a:pt x="6" y="7"/>
                </a:cubicBezTo>
                <a:cubicBezTo>
                  <a:pt x="7" y="6"/>
                  <a:pt x="7" y="5"/>
                  <a:pt x="7" y="4"/>
                </a:cubicBezTo>
                <a:cubicBezTo>
                  <a:pt x="7" y="3"/>
                  <a:pt x="7" y="3"/>
                  <a:pt x="7" y="3"/>
                </a:cubicBezTo>
                <a:cubicBezTo>
                  <a:pt x="7" y="2"/>
                  <a:pt x="7" y="2"/>
                  <a:pt x="7" y="2"/>
                </a:cubicBezTo>
                <a:cubicBezTo>
                  <a:pt x="7" y="2"/>
                  <a:pt x="7" y="1"/>
                  <a:pt x="6" y="1"/>
                </a:cubicBezTo>
                <a:cubicBezTo>
                  <a:pt x="6" y="0"/>
                  <a:pt x="6" y="1"/>
                  <a:pt x="5" y="1"/>
                </a:cubicBezTo>
                <a:cubicBezTo>
                  <a:pt x="4" y="1"/>
                  <a:pt x="4" y="1"/>
                  <a:pt x="4" y="1"/>
                </a:cubicBezTo>
                <a:cubicBezTo>
                  <a:pt x="3" y="1"/>
                  <a:pt x="3" y="1"/>
                  <a:pt x="2" y="1"/>
                </a:cubicBezTo>
                <a:cubicBezTo>
                  <a:pt x="2" y="1"/>
                  <a:pt x="2" y="1"/>
                  <a:pt x="2" y="1"/>
                </a:cubicBezTo>
                <a:cubicBezTo>
                  <a:pt x="1" y="1"/>
                  <a:pt x="1" y="0"/>
                  <a:pt x="1" y="1"/>
                </a:cubicBezTo>
                <a:cubicBezTo>
                  <a:pt x="0" y="1"/>
                  <a:pt x="0" y="2"/>
                  <a:pt x="0" y="2"/>
                </a:cubicBezTo>
                <a:cubicBezTo>
                  <a:pt x="0" y="2"/>
                  <a:pt x="0" y="2"/>
                  <a:pt x="0" y="3"/>
                </a:cubicBezTo>
                <a:cubicBezTo>
                  <a:pt x="0" y="4"/>
                  <a:pt x="0" y="4"/>
                  <a:pt x="0" y="4"/>
                </a:cubicBezTo>
                <a:cubicBezTo>
                  <a:pt x="0" y="5"/>
                  <a:pt x="0" y="6"/>
                  <a:pt x="1" y="7"/>
                </a:cubicBezTo>
                <a:close/>
              </a:path>
            </a:pathLst>
          </a:custGeom>
          <a:solidFill>
            <a:srgbClr val="FFE7B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2" name="Freeform 2415"/>
          <p:cNvSpPr/>
          <p:nvPr/>
        </p:nvSpPr>
        <p:spPr bwMode="auto">
          <a:xfrm>
            <a:off x="1758180" y="2845774"/>
            <a:ext cx="31750" cy="63500"/>
          </a:xfrm>
          <a:custGeom>
            <a:avLst/>
            <a:gdLst>
              <a:gd name="T0" fmla="*/ 1 w 4"/>
              <a:gd name="T1" fmla="*/ 7 h 8"/>
              <a:gd name="T2" fmla="*/ 4 w 4"/>
              <a:gd name="T3" fmla="*/ 8 h 8"/>
              <a:gd name="T4" fmla="*/ 4 w 4"/>
              <a:gd name="T5" fmla="*/ 1 h 8"/>
              <a:gd name="T6" fmla="*/ 2 w 4"/>
              <a:gd name="T7" fmla="*/ 1 h 8"/>
              <a:gd name="T8" fmla="*/ 2 w 4"/>
              <a:gd name="T9" fmla="*/ 1 h 8"/>
              <a:gd name="T10" fmla="*/ 1 w 4"/>
              <a:gd name="T11" fmla="*/ 1 h 8"/>
              <a:gd name="T12" fmla="*/ 0 w 4"/>
              <a:gd name="T13" fmla="*/ 2 h 8"/>
              <a:gd name="T14" fmla="*/ 0 w 4"/>
              <a:gd name="T15" fmla="*/ 3 h 8"/>
              <a:gd name="T16" fmla="*/ 0 w 4"/>
              <a:gd name="T17" fmla="*/ 4 h 8"/>
              <a:gd name="T18" fmla="*/ 1 w 4"/>
              <a:gd name="T19" fmla="*/ 7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 h="8">
                <a:moveTo>
                  <a:pt x="1" y="7"/>
                </a:moveTo>
                <a:cubicBezTo>
                  <a:pt x="2" y="8"/>
                  <a:pt x="3" y="8"/>
                  <a:pt x="4" y="8"/>
                </a:cubicBezTo>
                <a:cubicBezTo>
                  <a:pt x="4" y="1"/>
                  <a:pt x="4" y="1"/>
                  <a:pt x="4" y="1"/>
                </a:cubicBezTo>
                <a:cubicBezTo>
                  <a:pt x="3" y="1"/>
                  <a:pt x="3" y="1"/>
                  <a:pt x="2" y="1"/>
                </a:cubicBezTo>
                <a:cubicBezTo>
                  <a:pt x="2" y="1"/>
                  <a:pt x="2" y="1"/>
                  <a:pt x="2" y="1"/>
                </a:cubicBezTo>
                <a:cubicBezTo>
                  <a:pt x="1" y="1"/>
                  <a:pt x="1" y="0"/>
                  <a:pt x="1" y="1"/>
                </a:cubicBezTo>
                <a:cubicBezTo>
                  <a:pt x="0" y="1"/>
                  <a:pt x="0" y="2"/>
                  <a:pt x="0" y="2"/>
                </a:cubicBezTo>
                <a:cubicBezTo>
                  <a:pt x="0" y="2"/>
                  <a:pt x="0" y="2"/>
                  <a:pt x="0" y="3"/>
                </a:cubicBezTo>
                <a:cubicBezTo>
                  <a:pt x="0" y="4"/>
                  <a:pt x="0" y="4"/>
                  <a:pt x="0" y="4"/>
                </a:cubicBezTo>
                <a:cubicBezTo>
                  <a:pt x="0" y="5"/>
                  <a:pt x="0" y="6"/>
                  <a:pt x="1" y="7"/>
                </a:cubicBezTo>
                <a:close/>
              </a:path>
            </a:pathLst>
          </a:custGeom>
          <a:solidFill>
            <a:srgbClr val="E8D6A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3" name="Freeform 2417"/>
          <p:cNvSpPr/>
          <p:nvPr/>
        </p:nvSpPr>
        <p:spPr bwMode="auto">
          <a:xfrm>
            <a:off x="1781992" y="2923561"/>
            <a:ext cx="7937" cy="39688"/>
          </a:xfrm>
          <a:custGeom>
            <a:avLst/>
            <a:gdLst>
              <a:gd name="T0" fmla="*/ 0 w 1"/>
              <a:gd name="T1" fmla="*/ 5 h 5"/>
              <a:gd name="T2" fmla="*/ 1 w 1"/>
              <a:gd name="T3" fmla="*/ 5 h 5"/>
              <a:gd name="T4" fmla="*/ 1 w 1"/>
              <a:gd name="T5" fmla="*/ 1 h 5"/>
              <a:gd name="T6" fmla="*/ 1 w 1"/>
              <a:gd name="T7" fmla="*/ 1 h 5"/>
              <a:gd name="T8" fmla="*/ 1 w 1"/>
              <a:gd name="T9" fmla="*/ 0 h 5"/>
              <a:gd name="T10" fmla="*/ 1 w 1"/>
              <a:gd name="T11" fmla="*/ 0 h 5"/>
              <a:gd name="T12" fmla="*/ 1 w 1"/>
              <a:gd name="T13" fmla="*/ 0 h 5"/>
              <a:gd name="T14" fmla="*/ 0 w 1"/>
              <a:gd name="T15" fmla="*/ 0 h 5"/>
              <a:gd name="T16" fmla="*/ 0 w 1"/>
              <a:gd name="T17" fmla="*/ 0 h 5"/>
              <a:gd name="T18" fmla="*/ 0 w 1"/>
              <a:gd name="T19" fmla="*/ 0 h 5"/>
              <a:gd name="T20" fmla="*/ 0 w 1"/>
              <a:gd name="T21" fmla="*/ 1 h 5"/>
              <a:gd name="T22" fmla="*/ 0 w 1"/>
              <a:gd name="T23" fmla="*/ 1 h 5"/>
              <a:gd name="T24" fmla="*/ 0 w 1"/>
              <a:gd name="T25"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 h="5">
                <a:moveTo>
                  <a:pt x="0" y="5"/>
                </a:moveTo>
                <a:cubicBezTo>
                  <a:pt x="1" y="5"/>
                  <a:pt x="1" y="5"/>
                  <a:pt x="1" y="5"/>
                </a:cubicBezTo>
                <a:cubicBezTo>
                  <a:pt x="1" y="3"/>
                  <a:pt x="1" y="2"/>
                  <a:pt x="1" y="1"/>
                </a:cubicBezTo>
                <a:cubicBezTo>
                  <a:pt x="1" y="1"/>
                  <a:pt x="1" y="1"/>
                  <a:pt x="1" y="1"/>
                </a:cubicBezTo>
                <a:cubicBezTo>
                  <a:pt x="1" y="0"/>
                  <a:pt x="1" y="0"/>
                  <a:pt x="1" y="0"/>
                </a:cubicBezTo>
                <a:cubicBezTo>
                  <a:pt x="1" y="0"/>
                  <a:pt x="1" y="0"/>
                  <a:pt x="1" y="0"/>
                </a:cubicBezTo>
                <a:cubicBezTo>
                  <a:pt x="1" y="0"/>
                  <a:pt x="1" y="0"/>
                  <a:pt x="1" y="0"/>
                </a:cubicBezTo>
                <a:cubicBezTo>
                  <a:pt x="1" y="0"/>
                  <a:pt x="0" y="0"/>
                  <a:pt x="0" y="0"/>
                </a:cubicBezTo>
                <a:cubicBezTo>
                  <a:pt x="0" y="0"/>
                  <a:pt x="0" y="0"/>
                  <a:pt x="0" y="0"/>
                </a:cubicBezTo>
                <a:cubicBezTo>
                  <a:pt x="0" y="0"/>
                  <a:pt x="0" y="0"/>
                  <a:pt x="0" y="0"/>
                </a:cubicBezTo>
                <a:cubicBezTo>
                  <a:pt x="0" y="1"/>
                  <a:pt x="0" y="1"/>
                  <a:pt x="0" y="1"/>
                </a:cubicBezTo>
                <a:cubicBezTo>
                  <a:pt x="0" y="1"/>
                  <a:pt x="0" y="1"/>
                  <a:pt x="0" y="1"/>
                </a:cubicBezTo>
                <a:cubicBezTo>
                  <a:pt x="0" y="2"/>
                  <a:pt x="0" y="3"/>
                  <a:pt x="0" y="5"/>
                </a:cubicBezTo>
                <a:close/>
              </a:path>
            </a:pathLst>
          </a:custGeom>
          <a:solidFill>
            <a:srgbClr val="3D566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4" name="Freeform 2418"/>
          <p:cNvSpPr/>
          <p:nvPr/>
        </p:nvSpPr>
        <p:spPr bwMode="auto">
          <a:xfrm>
            <a:off x="1781992" y="2923561"/>
            <a:ext cx="7937" cy="15875"/>
          </a:xfrm>
          <a:custGeom>
            <a:avLst/>
            <a:gdLst>
              <a:gd name="T0" fmla="*/ 1 w 1"/>
              <a:gd name="T1" fmla="*/ 1 h 2"/>
              <a:gd name="T2" fmla="*/ 1 w 1"/>
              <a:gd name="T3" fmla="*/ 1 h 2"/>
              <a:gd name="T4" fmla="*/ 1 w 1"/>
              <a:gd name="T5" fmla="*/ 0 h 2"/>
              <a:gd name="T6" fmla="*/ 1 w 1"/>
              <a:gd name="T7" fmla="*/ 0 h 2"/>
              <a:gd name="T8" fmla="*/ 1 w 1"/>
              <a:gd name="T9" fmla="*/ 0 h 2"/>
              <a:gd name="T10" fmla="*/ 0 w 1"/>
              <a:gd name="T11" fmla="*/ 0 h 2"/>
              <a:gd name="T12" fmla="*/ 0 w 1"/>
              <a:gd name="T13" fmla="*/ 0 h 2"/>
              <a:gd name="T14" fmla="*/ 0 w 1"/>
              <a:gd name="T15" fmla="*/ 0 h 2"/>
              <a:gd name="T16" fmla="*/ 0 w 1"/>
              <a:gd name="T17" fmla="*/ 1 h 2"/>
              <a:gd name="T18" fmla="*/ 0 w 1"/>
              <a:gd name="T19" fmla="*/ 1 h 2"/>
              <a:gd name="T20" fmla="*/ 0 w 1"/>
              <a:gd name="T21" fmla="*/ 2 h 2"/>
              <a:gd name="T22" fmla="*/ 1 w 1"/>
              <a:gd name="T23" fmla="*/ 2 h 2"/>
              <a:gd name="T24" fmla="*/ 1 w 1"/>
              <a:gd name="T25"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 h="2">
                <a:moveTo>
                  <a:pt x="1" y="1"/>
                </a:moveTo>
                <a:cubicBezTo>
                  <a:pt x="1" y="1"/>
                  <a:pt x="1" y="1"/>
                  <a:pt x="1" y="1"/>
                </a:cubicBezTo>
                <a:cubicBezTo>
                  <a:pt x="1" y="0"/>
                  <a:pt x="1" y="0"/>
                  <a:pt x="1" y="0"/>
                </a:cubicBezTo>
                <a:cubicBezTo>
                  <a:pt x="1" y="0"/>
                  <a:pt x="1" y="0"/>
                  <a:pt x="1" y="0"/>
                </a:cubicBezTo>
                <a:cubicBezTo>
                  <a:pt x="1" y="0"/>
                  <a:pt x="1" y="0"/>
                  <a:pt x="1" y="0"/>
                </a:cubicBezTo>
                <a:cubicBezTo>
                  <a:pt x="1" y="0"/>
                  <a:pt x="0" y="0"/>
                  <a:pt x="0" y="0"/>
                </a:cubicBezTo>
                <a:cubicBezTo>
                  <a:pt x="0" y="0"/>
                  <a:pt x="0" y="0"/>
                  <a:pt x="0" y="0"/>
                </a:cubicBezTo>
                <a:cubicBezTo>
                  <a:pt x="0" y="0"/>
                  <a:pt x="0" y="0"/>
                  <a:pt x="0" y="0"/>
                </a:cubicBezTo>
                <a:cubicBezTo>
                  <a:pt x="0" y="1"/>
                  <a:pt x="0" y="1"/>
                  <a:pt x="0" y="1"/>
                </a:cubicBezTo>
                <a:cubicBezTo>
                  <a:pt x="0" y="1"/>
                  <a:pt x="0" y="1"/>
                  <a:pt x="0" y="1"/>
                </a:cubicBezTo>
                <a:cubicBezTo>
                  <a:pt x="0" y="2"/>
                  <a:pt x="0" y="2"/>
                  <a:pt x="0" y="2"/>
                </a:cubicBezTo>
                <a:cubicBezTo>
                  <a:pt x="1" y="2"/>
                  <a:pt x="1" y="2"/>
                  <a:pt x="1" y="2"/>
                </a:cubicBezTo>
                <a:lnTo>
                  <a:pt x="1" y="1"/>
                </a:lnTo>
                <a:close/>
              </a:path>
            </a:pathLst>
          </a:custGeom>
          <a:solidFill>
            <a:srgbClr val="2C3E5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5" name="Freeform 2419"/>
          <p:cNvSpPr/>
          <p:nvPr/>
        </p:nvSpPr>
        <p:spPr bwMode="auto">
          <a:xfrm>
            <a:off x="1766117" y="2909273"/>
            <a:ext cx="23812" cy="22225"/>
          </a:xfrm>
          <a:custGeom>
            <a:avLst/>
            <a:gdLst>
              <a:gd name="T0" fmla="*/ 15 w 15"/>
              <a:gd name="T1" fmla="*/ 9 h 14"/>
              <a:gd name="T2" fmla="*/ 0 w 15"/>
              <a:gd name="T3" fmla="*/ 0 h 14"/>
              <a:gd name="T4" fmla="*/ 0 w 15"/>
              <a:gd name="T5" fmla="*/ 5 h 14"/>
              <a:gd name="T6" fmla="*/ 10 w 15"/>
              <a:gd name="T7" fmla="*/ 14 h 14"/>
              <a:gd name="T8" fmla="*/ 15 w 15"/>
              <a:gd name="T9" fmla="*/ 9 h 14"/>
            </a:gdLst>
            <a:ahLst/>
            <a:cxnLst>
              <a:cxn ang="0">
                <a:pos x="T0" y="T1"/>
              </a:cxn>
              <a:cxn ang="0">
                <a:pos x="T2" y="T3"/>
              </a:cxn>
              <a:cxn ang="0">
                <a:pos x="T4" y="T5"/>
              </a:cxn>
              <a:cxn ang="0">
                <a:pos x="T6" y="T7"/>
              </a:cxn>
              <a:cxn ang="0">
                <a:pos x="T8" y="T9"/>
              </a:cxn>
            </a:cxnLst>
            <a:rect l="0" t="0" r="r" b="b"/>
            <a:pathLst>
              <a:path w="15" h="14">
                <a:moveTo>
                  <a:pt x="15" y="9"/>
                </a:moveTo>
                <a:lnTo>
                  <a:pt x="0" y="0"/>
                </a:lnTo>
                <a:lnTo>
                  <a:pt x="0" y="5"/>
                </a:lnTo>
                <a:lnTo>
                  <a:pt x="10" y="14"/>
                </a:lnTo>
                <a:lnTo>
                  <a:pt x="15" y="9"/>
                </a:lnTo>
                <a:close/>
              </a:path>
            </a:pathLst>
          </a:custGeom>
          <a:solidFill>
            <a:srgbClr val="ECF0F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6" name="Freeform 2420"/>
          <p:cNvSpPr/>
          <p:nvPr/>
        </p:nvSpPr>
        <p:spPr bwMode="auto">
          <a:xfrm>
            <a:off x="1789929" y="2909273"/>
            <a:ext cx="14287" cy="22225"/>
          </a:xfrm>
          <a:custGeom>
            <a:avLst/>
            <a:gdLst>
              <a:gd name="T0" fmla="*/ 0 w 9"/>
              <a:gd name="T1" fmla="*/ 9 h 14"/>
              <a:gd name="T2" fmla="*/ 9 w 9"/>
              <a:gd name="T3" fmla="*/ 0 h 14"/>
              <a:gd name="T4" fmla="*/ 9 w 9"/>
              <a:gd name="T5" fmla="*/ 5 h 14"/>
              <a:gd name="T6" fmla="*/ 0 w 9"/>
              <a:gd name="T7" fmla="*/ 14 h 14"/>
              <a:gd name="T8" fmla="*/ 0 w 9"/>
              <a:gd name="T9" fmla="*/ 9 h 14"/>
            </a:gdLst>
            <a:ahLst/>
            <a:cxnLst>
              <a:cxn ang="0">
                <a:pos x="T0" y="T1"/>
              </a:cxn>
              <a:cxn ang="0">
                <a:pos x="T2" y="T3"/>
              </a:cxn>
              <a:cxn ang="0">
                <a:pos x="T4" y="T5"/>
              </a:cxn>
              <a:cxn ang="0">
                <a:pos x="T6" y="T7"/>
              </a:cxn>
              <a:cxn ang="0">
                <a:pos x="T8" y="T9"/>
              </a:cxn>
            </a:cxnLst>
            <a:rect l="0" t="0" r="r" b="b"/>
            <a:pathLst>
              <a:path w="9" h="14">
                <a:moveTo>
                  <a:pt x="0" y="9"/>
                </a:moveTo>
                <a:lnTo>
                  <a:pt x="9" y="0"/>
                </a:lnTo>
                <a:lnTo>
                  <a:pt x="9" y="5"/>
                </a:lnTo>
                <a:lnTo>
                  <a:pt x="0" y="14"/>
                </a:lnTo>
                <a:lnTo>
                  <a:pt x="0" y="9"/>
                </a:lnTo>
                <a:close/>
              </a:path>
            </a:pathLst>
          </a:custGeom>
          <a:solidFill>
            <a:srgbClr val="ECF0F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7" name="Freeform 2421"/>
          <p:cNvSpPr>
            <a:spLocks noEditPoints="1"/>
          </p:cNvSpPr>
          <p:nvPr/>
        </p:nvSpPr>
        <p:spPr bwMode="auto">
          <a:xfrm>
            <a:off x="1734367" y="2917211"/>
            <a:ext cx="101600" cy="46038"/>
          </a:xfrm>
          <a:custGeom>
            <a:avLst/>
            <a:gdLst>
              <a:gd name="T0" fmla="*/ 0 w 13"/>
              <a:gd name="T1" fmla="*/ 3 h 6"/>
              <a:gd name="T2" fmla="*/ 0 w 13"/>
              <a:gd name="T3" fmla="*/ 5 h 6"/>
              <a:gd name="T4" fmla="*/ 1 w 13"/>
              <a:gd name="T5" fmla="*/ 6 h 6"/>
              <a:gd name="T6" fmla="*/ 6 w 13"/>
              <a:gd name="T7" fmla="*/ 6 h 6"/>
              <a:gd name="T8" fmla="*/ 6 w 13"/>
              <a:gd name="T9" fmla="*/ 5 h 6"/>
              <a:gd name="T10" fmla="*/ 4 w 13"/>
              <a:gd name="T11" fmla="*/ 0 h 6"/>
              <a:gd name="T12" fmla="*/ 0 w 13"/>
              <a:gd name="T13" fmla="*/ 3 h 6"/>
              <a:gd name="T14" fmla="*/ 7 w 13"/>
              <a:gd name="T15" fmla="*/ 6 h 6"/>
              <a:gd name="T16" fmla="*/ 12 w 13"/>
              <a:gd name="T17" fmla="*/ 6 h 6"/>
              <a:gd name="T18" fmla="*/ 13 w 13"/>
              <a:gd name="T19" fmla="*/ 5 h 6"/>
              <a:gd name="T20" fmla="*/ 13 w 13"/>
              <a:gd name="T21" fmla="*/ 3 h 6"/>
              <a:gd name="T22" fmla="*/ 9 w 13"/>
              <a:gd name="T23" fmla="*/ 0 h 6"/>
              <a:gd name="T24" fmla="*/ 7 w 13"/>
              <a:gd name="T25" fmla="*/ 5 h 6"/>
              <a:gd name="T26" fmla="*/ 7 w 13"/>
              <a:gd name="T27"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 h="6">
                <a:moveTo>
                  <a:pt x="0" y="3"/>
                </a:moveTo>
                <a:cubicBezTo>
                  <a:pt x="0" y="3"/>
                  <a:pt x="0" y="4"/>
                  <a:pt x="0" y="5"/>
                </a:cubicBezTo>
                <a:cubicBezTo>
                  <a:pt x="0" y="5"/>
                  <a:pt x="0" y="6"/>
                  <a:pt x="1" y="6"/>
                </a:cubicBezTo>
                <a:cubicBezTo>
                  <a:pt x="6" y="6"/>
                  <a:pt x="6" y="6"/>
                  <a:pt x="6" y="6"/>
                </a:cubicBezTo>
                <a:cubicBezTo>
                  <a:pt x="6" y="5"/>
                  <a:pt x="6" y="5"/>
                  <a:pt x="6" y="5"/>
                </a:cubicBezTo>
                <a:cubicBezTo>
                  <a:pt x="5" y="3"/>
                  <a:pt x="4" y="2"/>
                  <a:pt x="4" y="0"/>
                </a:cubicBezTo>
                <a:cubicBezTo>
                  <a:pt x="1" y="0"/>
                  <a:pt x="0" y="1"/>
                  <a:pt x="0" y="3"/>
                </a:cubicBezTo>
                <a:close/>
                <a:moveTo>
                  <a:pt x="7" y="6"/>
                </a:moveTo>
                <a:cubicBezTo>
                  <a:pt x="12" y="6"/>
                  <a:pt x="12" y="6"/>
                  <a:pt x="12" y="6"/>
                </a:cubicBezTo>
                <a:cubicBezTo>
                  <a:pt x="13" y="6"/>
                  <a:pt x="13" y="5"/>
                  <a:pt x="13" y="5"/>
                </a:cubicBezTo>
                <a:cubicBezTo>
                  <a:pt x="13" y="3"/>
                  <a:pt x="13" y="3"/>
                  <a:pt x="13" y="3"/>
                </a:cubicBezTo>
                <a:cubicBezTo>
                  <a:pt x="13" y="1"/>
                  <a:pt x="12" y="0"/>
                  <a:pt x="9" y="0"/>
                </a:cubicBezTo>
                <a:cubicBezTo>
                  <a:pt x="9" y="2"/>
                  <a:pt x="8" y="3"/>
                  <a:pt x="7" y="5"/>
                </a:cubicBezTo>
                <a:lnTo>
                  <a:pt x="7" y="6"/>
                </a:lnTo>
                <a:close/>
              </a:path>
            </a:pathLst>
          </a:custGeom>
          <a:solidFill>
            <a:srgbClr val="2C3E5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 name="矩形 1"/>
          <p:cNvSpPr/>
          <p:nvPr/>
        </p:nvSpPr>
        <p:spPr>
          <a:xfrm>
            <a:off x="3563256" y="4375040"/>
            <a:ext cx="2229564" cy="1477328"/>
          </a:xfrm>
          <a:prstGeom prst="rect">
            <a:avLst/>
          </a:prstGeom>
        </p:spPr>
        <p:txBody>
          <a:bodyPr wrap="square">
            <a:spAutoFit/>
          </a:bodyPr>
          <a:lstStyle/>
          <a:p>
            <a:pPr indent="457200">
              <a:lnSpc>
                <a:spcPct val="125000"/>
              </a:lnSpc>
              <a:spcAft>
                <a:spcPts val="0"/>
              </a:spcAft>
            </a:pPr>
            <a:r>
              <a:rPr lang="en-US" altLang="zh-CN" dirty="0">
                <a:latin typeface="微软雅黑" panose="020B0503020204020204" pitchFamily="34" charset="-122"/>
                <a:ea typeface="微软雅黑" panose="020B0503020204020204" pitchFamily="34" charset="-122"/>
              </a:rPr>
              <a:t>2.</a:t>
            </a:r>
            <a:r>
              <a:rPr lang="zh-CN" altLang="zh-CN" dirty="0">
                <a:latin typeface="微软雅黑" panose="020B0503020204020204" pitchFamily="34" charset="-122"/>
                <a:ea typeface="微软雅黑" panose="020B0503020204020204" pitchFamily="34" charset="-122"/>
              </a:rPr>
              <a:t>定期整理工作日志，妥善保管普查有关资料、文件和电子采集设备。</a:t>
            </a:r>
            <a:endParaRPr lang="zh-CN" altLang="zh-CN" dirty="0">
              <a:latin typeface="微软雅黑" panose="020B0503020204020204" pitchFamily="34" charset="-122"/>
              <a:ea typeface="微软雅黑" panose="020B0503020204020204" pitchFamily="34" charset="-122"/>
            </a:endParaRPr>
          </a:p>
        </p:txBody>
      </p:sp>
      <p:sp>
        <p:nvSpPr>
          <p:cNvPr id="68" name="文本框 67"/>
          <p:cNvSpPr txBox="1"/>
          <p:nvPr/>
        </p:nvSpPr>
        <p:spPr>
          <a:xfrm>
            <a:off x="6090249" y="4421207"/>
            <a:ext cx="3147382" cy="2169825"/>
          </a:xfrm>
          <a:prstGeom prst="rect">
            <a:avLst/>
          </a:prstGeom>
          <a:noFill/>
        </p:spPr>
        <p:txBody>
          <a:bodyPr wrap="square" rtlCol="0">
            <a:spAutoFit/>
          </a:bodyPr>
          <a:lstStyle/>
          <a:p>
            <a:pPr indent="457200">
              <a:lnSpc>
                <a:spcPct val="125000"/>
              </a:lnSpc>
            </a:pPr>
            <a:r>
              <a:rPr lang="en-US" altLang="zh-CN" dirty="0">
                <a:latin typeface="微软雅黑" panose="020B0503020204020204" pitchFamily="34" charset="-122"/>
                <a:ea typeface="微软雅黑" panose="020B0503020204020204" pitchFamily="34" charset="-122"/>
              </a:rPr>
              <a:t>3.</a:t>
            </a:r>
            <a:r>
              <a:rPr lang="zh-CN" altLang="zh-CN" dirty="0">
                <a:latin typeface="微软雅黑" panose="020B0503020204020204" pitchFamily="34" charset="-122"/>
                <a:ea typeface="微软雅黑" panose="020B0503020204020204" pitchFamily="34" charset="-122"/>
              </a:rPr>
              <a:t>严格遵守《中华人民共和国统计法》和《全国人口普查条例》的有关规定，对在人口普查中所知悉的能够识别或者推断单个普查对象身份的资料，应予以保密。</a:t>
            </a:r>
            <a:endParaRPr lang="zh-CN" altLang="en-US" dirty="0">
              <a:latin typeface="微软雅黑" panose="020B0503020204020204" pitchFamily="34" charset="-122"/>
              <a:ea typeface="微软雅黑" panose="020B0503020204020204" pitchFamily="34" charset="-122"/>
            </a:endParaRPr>
          </a:p>
        </p:txBody>
      </p:sp>
      <p:sp>
        <p:nvSpPr>
          <p:cNvPr id="69" name="文本框 68"/>
          <p:cNvSpPr txBox="1"/>
          <p:nvPr/>
        </p:nvSpPr>
        <p:spPr>
          <a:xfrm>
            <a:off x="9237631" y="3471088"/>
            <a:ext cx="2467155" cy="1099468"/>
          </a:xfrm>
          <a:prstGeom prst="rect">
            <a:avLst/>
          </a:prstGeom>
          <a:noFill/>
        </p:spPr>
        <p:txBody>
          <a:bodyPr wrap="square" rtlCol="0">
            <a:spAutoFit/>
          </a:bodyPr>
          <a:lstStyle/>
          <a:p>
            <a:pPr indent="457200">
              <a:lnSpc>
                <a:spcPct val="125000"/>
              </a:lnSpc>
            </a:pPr>
            <a:r>
              <a:rPr lang="en-US" altLang="zh-CN" dirty="0">
                <a:latin typeface="微软雅黑" panose="020B0503020204020204" pitchFamily="34" charset="-122"/>
                <a:ea typeface="微软雅黑" panose="020B0503020204020204" pitchFamily="34" charset="-122"/>
              </a:rPr>
              <a:t>4.</a:t>
            </a:r>
            <a:r>
              <a:rPr lang="zh-CN" altLang="zh-CN" dirty="0">
                <a:latin typeface="微软雅黑" panose="020B0503020204020204" pitchFamily="34" charset="-122"/>
                <a:ea typeface="微软雅黑" panose="020B0503020204020204" pitchFamily="34" charset="-122"/>
              </a:rPr>
              <a:t>做好统计法律法规以及相关保密规定的宣讲工作。</a:t>
            </a:r>
            <a:endParaRPr lang="zh-CN" altLang="zh-CN" dirty="0">
              <a:latin typeface="微软雅黑" panose="020B0503020204020204" pitchFamily="34" charset="-122"/>
              <a:ea typeface="微软雅黑" panose="020B0503020204020204" pitchFamily="34" charset="-122"/>
            </a:endParaRPr>
          </a:p>
        </p:txBody>
      </p:sp>
      <p:sp>
        <p:nvSpPr>
          <p:cNvPr id="70" name="Oval 198"/>
          <p:cNvSpPr>
            <a:spLocks noChangeArrowheads="1"/>
          </p:cNvSpPr>
          <p:nvPr/>
        </p:nvSpPr>
        <p:spPr bwMode="auto">
          <a:xfrm>
            <a:off x="4366889" y="3525064"/>
            <a:ext cx="646112" cy="636588"/>
          </a:xfrm>
          <a:prstGeom prst="ellipse">
            <a:avLst/>
          </a:prstGeom>
          <a:solidFill>
            <a:srgbClr val="50BFD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 name="Freeform 199"/>
          <p:cNvSpPr>
            <a:spLocks noEditPoints="1"/>
          </p:cNvSpPr>
          <p:nvPr/>
        </p:nvSpPr>
        <p:spPr bwMode="auto">
          <a:xfrm>
            <a:off x="4678039" y="3525064"/>
            <a:ext cx="334962" cy="325438"/>
          </a:xfrm>
          <a:custGeom>
            <a:avLst/>
            <a:gdLst>
              <a:gd name="T0" fmla="*/ 4 w 43"/>
              <a:gd name="T1" fmla="*/ 0 h 42"/>
              <a:gd name="T2" fmla="*/ 0 w 43"/>
              <a:gd name="T3" fmla="*/ 0 h 42"/>
              <a:gd name="T4" fmla="*/ 2 w 43"/>
              <a:gd name="T5" fmla="*/ 0 h 42"/>
              <a:gd name="T6" fmla="*/ 4 w 43"/>
              <a:gd name="T7" fmla="*/ 0 h 42"/>
              <a:gd name="T8" fmla="*/ 43 w 43"/>
              <a:gd name="T9" fmla="*/ 42 h 42"/>
              <a:gd name="T10" fmla="*/ 43 w 43"/>
              <a:gd name="T11" fmla="*/ 40 h 42"/>
              <a:gd name="T12" fmla="*/ 43 w 43"/>
              <a:gd name="T13" fmla="*/ 41 h 42"/>
              <a:gd name="T14" fmla="*/ 43 w 43"/>
              <a:gd name="T15" fmla="*/ 42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42">
                <a:moveTo>
                  <a:pt x="4" y="0"/>
                </a:moveTo>
                <a:cubicBezTo>
                  <a:pt x="0" y="0"/>
                  <a:pt x="0" y="0"/>
                  <a:pt x="0" y="0"/>
                </a:cubicBezTo>
                <a:cubicBezTo>
                  <a:pt x="0" y="0"/>
                  <a:pt x="1" y="0"/>
                  <a:pt x="2" y="0"/>
                </a:cubicBezTo>
                <a:cubicBezTo>
                  <a:pt x="3" y="0"/>
                  <a:pt x="3" y="0"/>
                  <a:pt x="4" y="0"/>
                </a:cubicBezTo>
                <a:close/>
                <a:moveTo>
                  <a:pt x="43" y="42"/>
                </a:moveTo>
                <a:cubicBezTo>
                  <a:pt x="43" y="40"/>
                  <a:pt x="43" y="40"/>
                  <a:pt x="43" y="40"/>
                </a:cubicBezTo>
                <a:cubicBezTo>
                  <a:pt x="43" y="40"/>
                  <a:pt x="43" y="41"/>
                  <a:pt x="43" y="41"/>
                </a:cubicBezTo>
                <a:cubicBezTo>
                  <a:pt x="43" y="41"/>
                  <a:pt x="43" y="42"/>
                  <a:pt x="43" y="42"/>
                </a:cubicBezTo>
                <a:close/>
              </a:path>
            </a:pathLst>
          </a:custGeom>
          <a:solidFill>
            <a:srgbClr val="40A5B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 name="Freeform 843"/>
          <p:cNvSpPr/>
          <p:nvPr/>
        </p:nvSpPr>
        <p:spPr bwMode="auto">
          <a:xfrm>
            <a:off x="4584376" y="3686989"/>
            <a:ext cx="420688" cy="474663"/>
          </a:xfrm>
          <a:custGeom>
            <a:avLst/>
            <a:gdLst>
              <a:gd name="T0" fmla="*/ 21 w 54"/>
              <a:gd name="T1" fmla="*/ 61 h 61"/>
              <a:gd name="T2" fmla="*/ 1 w 54"/>
              <a:gd name="T3" fmla="*/ 40 h 61"/>
              <a:gd name="T4" fmla="*/ 0 w 54"/>
              <a:gd name="T5" fmla="*/ 40 h 61"/>
              <a:gd name="T6" fmla="*/ 0 w 54"/>
              <a:gd name="T7" fmla="*/ 40 h 61"/>
              <a:gd name="T8" fmla="*/ 0 w 54"/>
              <a:gd name="T9" fmla="*/ 40 h 61"/>
              <a:gd name="T10" fmla="*/ 0 w 54"/>
              <a:gd name="T11" fmla="*/ 39 h 61"/>
              <a:gd name="T12" fmla="*/ 0 w 54"/>
              <a:gd name="T13" fmla="*/ 39 h 61"/>
              <a:gd name="T14" fmla="*/ 0 w 54"/>
              <a:gd name="T15" fmla="*/ 39 h 61"/>
              <a:gd name="T16" fmla="*/ 0 w 54"/>
              <a:gd name="T17" fmla="*/ 38 h 61"/>
              <a:gd name="T18" fmla="*/ 0 w 54"/>
              <a:gd name="T19" fmla="*/ 38 h 61"/>
              <a:gd name="T20" fmla="*/ 0 w 54"/>
              <a:gd name="T21" fmla="*/ 38 h 61"/>
              <a:gd name="T22" fmla="*/ 0 w 54"/>
              <a:gd name="T23" fmla="*/ 38 h 61"/>
              <a:gd name="T24" fmla="*/ 0 w 54"/>
              <a:gd name="T25" fmla="*/ 3 h 61"/>
              <a:gd name="T26" fmla="*/ 0 w 54"/>
              <a:gd name="T27" fmla="*/ 2 h 61"/>
              <a:gd name="T28" fmla="*/ 0 w 54"/>
              <a:gd name="T29" fmla="*/ 2 h 61"/>
              <a:gd name="T30" fmla="*/ 0 w 54"/>
              <a:gd name="T31" fmla="*/ 2 h 61"/>
              <a:gd name="T32" fmla="*/ 0 w 54"/>
              <a:gd name="T33" fmla="*/ 1 h 61"/>
              <a:gd name="T34" fmla="*/ 0 w 54"/>
              <a:gd name="T35" fmla="*/ 1 h 61"/>
              <a:gd name="T36" fmla="*/ 0 w 54"/>
              <a:gd name="T37" fmla="*/ 1 h 61"/>
              <a:gd name="T38" fmla="*/ 0 w 54"/>
              <a:gd name="T39" fmla="*/ 1 h 61"/>
              <a:gd name="T40" fmla="*/ 0 w 54"/>
              <a:gd name="T41" fmla="*/ 0 h 61"/>
              <a:gd name="T42" fmla="*/ 0 w 54"/>
              <a:gd name="T43" fmla="*/ 0 h 61"/>
              <a:gd name="T44" fmla="*/ 1 w 54"/>
              <a:gd name="T45" fmla="*/ 0 h 61"/>
              <a:gd name="T46" fmla="*/ 1 w 54"/>
              <a:gd name="T47" fmla="*/ 0 h 61"/>
              <a:gd name="T48" fmla="*/ 1 w 54"/>
              <a:gd name="T49" fmla="*/ 0 h 61"/>
              <a:gd name="T50" fmla="*/ 1 w 54"/>
              <a:gd name="T51" fmla="*/ 0 h 61"/>
              <a:gd name="T52" fmla="*/ 2 w 54"/>
              <a:gd name="T53" fmla="*/ 0 h 61"/>
              <a:gd name="T54" fmla="*/ 2 w 54"/>
              <a:gd name="T55" fmla="*/ 0 h 61"/>
              <a:gd name="T56" fmla="*/ 2 w 54"/>
              <a:gd name="T57" fmla="*/ 0 h 61"/>
              <a:gd name="T58" fmla="*/ 25 w 54"/>
              <a:gd name="T59" fmla="*/ 0 h 61"/>
              <a:gd name="T60" fmla="*/ 26 w 54"/>
              <a:gd name="T61" fmla="*/ 0 h 61"/>
              <a:gd name="T62" fmla="*/ 26 w 54"/>
              <a:gd name="T63" fmla="*/ 0 h 61"/>
              <a:gd name="T64" fmla="*/ 26 w 54"/>
              <a:gd name="T65" fmla="*/ 0 h 61"/>
              <a:gd name="T66" fmla="*/ 26 w 54"/>
              <a:gd name="T67" fmla="*/ 0 h 61"/>
              <a:gd name="T68" fmla="*/ 27 w 54"/>
              <a:gd name="T69" fmla="*/ 0 h 61"/>
              <a:gd name="T70" fmla="*/ 27 w 54"/>
              <a:gd name="T71" fmla="*/ 0 h 61"/>
              <a:gd name="T72" fmla="*/ 54 w 54"/>
              <a:gd name="T73" fmla="*/ 28 h 61"/>
              <a:gd name="T74" fmla="*/ 21 w 54"/>
              <a:gd name="T75" fmla="*/ 6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4" h="61">
                <a:moveTo>
                  <a:pt x="21" y="61"/>
                </a:moveTo>
                <a:cubicBezTo>
                  <a:pt x="1" y="40"/>
                  <a:pt x="1" y="40"/>
                  <a:pt x="1" y="40"/>
                </a:cubicBezTo>
                <a:cubicBezTo>
                  <a:pt x="0" y="40"/>
                  <a:pt x="0" y="40"/>
                  <a:pt x="0" y="40"/>
                </a:cubicBezTo>
                <a:cubicBezTo>
                  <a:pt x="0" y="40"/>
                  <a:pt x="0" y="40"/>
                  <a:pt x="0" y="40"/>
                </a:cubicBezTo>
                <a:cubicBezTo>
                  <a:pt x="0" y="40"/>
                  <a:pt x="0" y="40"/>
                  <a:pt x="0" y="40"/>
                </a:cubicBezTo>
                <a:cubicBezTo>
                  <a:pt x="0" y="39"/>
                  <a:pt x="0" y="39"/>
                  <a:pt x="0" y="39"/>
                </a:cubicBezTo>
                <a:cubicBezTo>
                  <a:pt x="0" y="39"/>
                  <a:pt x="0" y="39"/>
                  <a:pt x="0" y="39"/>
                </a:cubicBezTo>
                <a:cubicBezTo>
                  <a:pt x="0" y="39"/>
                  <a:pt x="0" y="39"/>
                  <a:pt x="0" y="39"/>
                </a:cubicBezTo>
                <a:cubicBezTo>
                  <a:pt x="0" y="38"/>
                  <a:pt x="0" y="38"/>
                  <a:pt x="0" y="38"/>
                </a:cubicBezTo>
                <a:cubicBezTo>
                  <a:pt x="0" y="38"/>
                  <a:pt x="0" y="38"/>
                  <a:pt x="0" y="38"/>
                </a:cubicBezTo>
                <a:cubicBezTo>
                  <a:pt x="0" y="38"/>
                  <a:pt x="0" y="38"/>
                  <a:pt x="0" y="38"/>
                </a:cubicBezTo>
                <a:cubicBezTo>
                  <a:pt x="0" y="38"/>
                  <a:pt x="0" y="38"/>
                  <a:pt x="0" y="38"/>
                </a:cubicBezTo>
                <a:cubicBezTo>
                  <a:pt x="0" y="3"/>
                  <a:pt x="0" y="3"/>
                  <a:pt x="0" y="3"/>
                </a:cubicBezTo>
                <a:cubicBezTo>
                  <a:pt x="0" y="2"/>
                  <a:pt x="0" y="2"/>
                  <a:pt x="0" y="2"/>
                </a:cubicBezTo>
                <a:cubicBezTo>
                  <a:pt x="0" y="2"/>
                  <a:pt x="0" y="2"/>
                  <a:pt x="0" y="2"/>
                </a:cubicBezTo>
                <a:cubicBezTo>
                  <a:pt x="0" y="2"/>
                  <a:pt x="0" y="2"/>
                  <a:pt x="0" y="2"/>
                </a:cubicBezTo>
                <a:cubicBezTo>
                  <a:pt x="0" y="1"/>
                  <a:pt x="0" y="1"/>
                  <a:pt x="0" y="1"/>
                </a:cubicBezTo>
                <a:cubicBezTo>
                  <a:pt x="0" y="1"/>
                  <a:pt x="0" y="1"/>
                  <a:pt x="0" y="1"/>
                </a:cubicBezTo>
                <a:cubicBezTo>
                  <a:pt x="0" y="1"/>
                  <a:pt x="0" y="1"/>
                  <a:pt x="0" y="1"/>
                </a:cubicBezTo>
                <a:cubicBezTo>
                  <a:pt x="0" y="1"/>
                  <a:pt x="0" y="1"/>
                  <a:pt x="0" y="1"/>
                </a:cubicBezTo>
                <a:cubicBezTo>
                  <a:pt x="0" y="0"/>
                  <a:pt x="0" y="0"/>
                  <a:pt x="0" y="0"/>
                </a:cubicBezTo>
                <a:cubicBezTo>
                  <a:pt x="0" y="0"/>
                  <a:pt x="0" y="0"/>
                  <a:pt x="0" y="0"/>
                </a:cubicBezTo>
                <a:cubicBezTo>
                  <a:pt x="1" y="0"/>
                  <a:pt x="1" y="0"/>
                  <a:pt x="1" y="0"/>
                </a:cubicBezTo>
                <a:cubicBezTo>
                  <a:pt x="1" y="0"/>
                  <a:pt x="1" y="0"/>
                  <a:pt x="1" y="0"/>
                </a:cubicBezTo>
                <a:cubicBezTo>
                  <a:pt x="1" y="0"/>
                  <a:pt x="1" y="0"/>
                  <a:pt x="1" y="0"/>
                </a:cubicBezTo>
                <a:cubicBezTo>
                  <a:pt x="1" y="0"/>
                  <a:pt x="1" y="0"/>
                  <a:pt x="1" y="0"/>
                </a:cubicBezTo>
                <a:cubicBezTo>
                  <a:pt x="2" y="0"/>
                  <a:pt x="2" y="0"/>
                  <a:pt x="2" y="0"/>
                </a:cubicBezTo>
                <a:cubicBezTo>
                  <a:pt x="2" y="0"/>
                  <a:pt x="2" y="0"/>
                  <a:pt x="2" y="0"/>
                </a:cubicBezTo>
                <a:cubicBezTo>
                  <a:pt x="2" y="0"/>
                  <a:pt x="2" y="0"/>
                  <a:pt x="2" y="0"/>
                </a:cubicBezTo>
                <a:cubicBezTo>
                  <a:pt x="25" y="0"/>
                  <a:pt x="25" y="0"/>
                  <a:pt x="25" y="0"/>
                </a:cubicBezTo>
                <a:cubicBezTo>
                  <a:pt x="26" y="0"/>
                  <a:pt x="26" y="0"/>
                  <a:pt x="26" y="0"/>
                </a:cubicBezTo>
                <a:cubicBezTo>
                  <a:pt x="26" y="0"/>
                  <a:pt x="26" y="0"/>
                  <a:pt x="26" y="0"/>
                </a:cubicBezTo>
                <a:cubicBezTo>
                  <a:pt x="26" y="0"/>
                  <a:pt x="26" y="0"/>
                  <a:pt x="26" y="0"/>
                </a:cubicBezTo>
                <a:cubicBezTo>
                  <a:pt x="26" y="0"/>
                  <a:pt x="26" y="0"/>
                  <a:pt x="26" y="0"/>
                </a:cubicBezTo>
                <a:cubicBezTo>
                  <a:pt x="27" y="0"/>
                  <a:pt x="27" y="0"/>
                  <a:pt x="27" y="0"/>
                </a:cubicBezTo>
                <a:cubicBezTo>
                  <a:pt x="27" y="0"/>
                  <a:pt x="27" y="0"/>
                  <a:pt x="27" y="0"/>
                </a:cubicBezTo>
                <a:cubicBezTo>
                  <a:pt x="54" y="28"/>
                  <a:pt x="54" y="28"/>
                  <a:pt x="54" y="28"/>
                </a:cubicBezTo>
                <a:cubicBezTo>
                  <a:pt x="51" y="45"/>
                  <a:pt x="38" y="58"/>
                  <a:pt x="21" y="61"/>
                </a:cubicBezTo>
                <a:close/>
              </a:path>
            </a:pathLst>
          </a:custGeom>
          <a:solidFill>
            <a:srgbClr val="40A5B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 name="Freeform 1045"/>
          <p:cNvSpPr/>
          <p:nvPr/>
        </p:nvSpPr>
        <p:spPr bwMode="auto">
          <a:xfrm>
            <a:off x="4578026" y="3679051"/>
            <a:ext cx="225425" cy="319088"/>
          </a:xfrm>
          <a:custGeom>
            <a:avLst/>
            <a:gdLst>
              <a:gd name="T0" fmla="*/ 26 w 29"/>
              <a:gd name="T1" fmla="*/ 41 h 41"/>
              <a:gd name="T2" fmla="*/ 3 w 29"/>
              <a:gd name="T3" fmla="*/ 41 h 41"/>
              <a:gd name="T4" fmla="*/ 0 w 29"/>
              <a:gd name="T5" fmla="*/ 38 h 41"/>
              <a:gd name="T6" fmla="*/ 0 w 29"/>
              <a:gd name="T7" fmla="*/ 3 h 41"/>
              <a:gd name="T8" fmla="*/ 3 w 29"/>
              <a:gd name="T9" fmla="*/ 0 h 41"/>
              <a:gd name="T10" fmla="*/ 26 w 29"/>
              <a:gd name="T11" fmla="*/ 0 h 41"/>
              <a:gd name="T12" fmla="*/ 29 w 29"/>
              <a:gd name="T13" fmla="*/ 3 h 41"/>
              <a:gd name="T14" fmla="*/ 29 w 29"/>
              <a:gd name="T15" fmla="*/ 38 h 41"/>
              <a:gd name="T16" fmla="*/ 26 w 29"/>
              <a:gd name="T17"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41">
                <a:moveTo>
                  <a:pt x="26" y="41"/>
                </a:moveTo>
                <a:cubicBezTo>
                  <a:pt x="18" y="41"/>
                  <a:pt x="11" y="41"/>
                  <a:pt x="3" y="41"/>
                </a:cubicBezTo>
                <a:cubicBezTo>
                  <a:pt x="1" y="41"/>
                  <a:pt x="0" y="40"/>
                  <a:pt x="0" y="38"/>
                </a:cubicBezTo>
                <a:cubicBezTo>
                  <a:pt x="0" y="3"/>
                  <a:pt x="0" y="3"/>
                  <a:pt x="0" y="3"/>
                </a:cubicBezTo>
                <a:cubicBezTo>
                  <a:pt x="0" y="2"/>
                  <a:pt x="1" y="0"/>
                  <a:pt x="3" y="0"/>
                </a:cubicBezTo>
                <a:cubicBezTo>
                  <a:pt x="26" y="0"/>
                  <a:pt x="26" y="0"/>
                  <a:pt x="26" y="0"/>
                </a:cubicBezTo>
                <a:cubicBezTo>
                  <a:pt x="28" y="0"/>
                  <a:pt x="29" y="2"/>
                  <a:pt x="29" y="3"/>
                </a:cubicBezTo>
                <a:cubicBezTo>
                  <a:pt x="29" y="38"/>
                  <a:pt x="29" y="38"/>
                  <a:pt x="29" y="38"/>
                </a:cubicBezTo>
                <a:cubicBezTo>
                  <a:pt x="29" y="40"/>
                  <a:pt x="28" y="41"/>
                  <a:pt x="26" y="41"/>
                </a:cubicBezTo>
                <a:close/>
              </a:path>
            </a:pathLst>
          </a:custGeom>
          <a:solidFill>
            <a:srgbClr val="2C3E5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 name="Freeform 1046"/>
          <p:cNvSpPr/>
          <p:nvPr/>
        </p:nvSpPr>
        <p:spPr bwMode="auto">
          <a:xfrm>
            <a:off x="4592313" y="3710801"/>
            <a:ext cx="195262" cy="249238"/>
          </a:xfrm>
          <a:custGeom>
            <a:avLst/>
            <a:gdLst>
              <a:gd name="T0" fmla="*/ 2 w 25"/>
              <a:gd name="T1" fmla="*/ 0 h 32"/>
              <a:gd name="T2" fmla="*/ 23 w 25"/>
              <a:gd name="T3" fmla="*/ 0 h 32"/>
              <a:gd name="T4" fmla="*/ 25 w 25"/>
              <a:gd name="T5" fmla="*/ 1 h 32"/>
              <a:gd name="T6" fmla="*/ 25 w 25"/>
              <a:gd name="T7" fmla="*/ 31 h 32"/>
              <a:gd name="T8" fmla="*/ 23 w 25"/>
              <a:gd name="T9" fmla="*/ 32 h 32"/>
              <a:gd name="T10" fmla="*/ 2 w 25"/>
              <a:gd name="T11" fmla="*/ 32 h 32"/>
              <a:gd name="T12" fmla="*/ 0 w 25"/>
              <a:gd name="T13" fmla="*/ 31 h 32"/>
              <a:gd name="T14" fmla="*/ 0 w 25"/>
              <a:gd name="T15" fmla="*/ 1 h 32"/>
              <a:gd name="T16" fmla="*/ 2 w 25"/>
              <a:gd name="T1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2">
                <a:moveTo>
                  <a:pt x="2" y="0"/>
                </a:moveTo>
                <a:cubicBezTo>
                  <a:pt x="23" y="0"/>
                  <a:pt x="23" y="0"/>
                  <a:pt x="23" y="0"/>
                </a:cubicBezTo>
                <a:cubicBezTo>
                  <a:pt x="24" y="0"/>
                  <a:pt x="25" y="0"/>
                  <a:pt x="25" y="1"/>
                </a:cubicBezTo>
                <a:cubicBezTo>
                  <a:pt x="25" y="31"/>
                  <a:pt x="25" y="31"/>
                  <a:pt x="25" y="31"/>
                </a:cubicBezTo>
                <a:cubicBezTo>
                  <a:pt x="25" y="32"/>
                  <a:pt x="24" y="32"/>
                  <a:pt x="23" y="32"/>
                </a:cubicBezTo>
                <a:cubicBezTo>
                  <a:pt x="2" y="32"/>
                  <a:pt x="2" y="32"/>
                  <a:pt x="2" y="32"/>
                </a:cubicBezTo>
                <a:cubicBezTo>
                  <a:pt x="1" y="32"/>
                  <a:pt x="0" y="32"/>
                  <a:pt x="0" y="31"/>
                </a:cubicBezTo>
                <a:cubicBezTo>
                  <a:pt x="0" y="1"/>
                  <a:pt x="0" y="1"/>
                  <a:pt x="0" y="1"/>
                </a:cubicBezTo>
                <a:cubicBezTo>
                  <a:pt x="0" y="0"/>
                  <a:pt x="1" y="0"/>
                  <a:pt x="2" y="0"/>
                </a:cubicBezTo>
                <a:close/>
              </a:path>
            </a:pathLst>
          </a:custGeom>
          <a:solidFill>
            <a:srgbClr val="6EBCC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 name="Freeform 1047"/>
          <p:cNvSpPr/>
          <p:nvPr/>
        </p:nvSpPr>
        <p:spPr bwMode="auto">
          <a:xfrm>
            <a:off x="4685976" y="3710801"/>
            <a:ext cx="101600" cy="249238"/>
          </a:xfrm>
          <a:custGeom>
            <a:avLst/>
            <a:gdLst>
              <a:gd name="T0" fmla="*/ 1 w 13"/>
              <a:gd name="T1" fmla="*/ 0 h 32"/>
              <a:gd name="T2" fmla="*/ 11 w 13"/>
              <a:gd name="T3" fmla="*/ 0 h 32"/>
              <a:gd name="T4" fmla="*/ 13 w 13"/>
              <a:gd name="T5" fmla="*/ 1 h 32"/>
              <a:gd name="T6" fmla="*/ 13 w 13"/>
              <a:gd name="T7" fmla="*/ 31 h 32"/>
              <a:gd name="T8" fmla="*/ 11 w 13"/>
              <a:gd name="T9" fmla="*/ 32 h 32"/>
              <a:gd name="T10" fmla="*/ 0 w 13"/>
              <a:gd name="T11" fmla="*/ 32 h 32"/>
              <a:gd name="T12" fmla="*/ 1 w 13"/>
              <a:gd name="T13" fmla="*/ 0 h 32"/>
            </a:gdLst>
            <a:ahLst/>
            <a:cxnLst>
              <a:cxn ang="0">
                <a:pos x="T0" y="T1"/>
              </a:cxn>
              <a:cxn ang="0">
                <a:pos x="T2" y="T3"/>
              </a:cxn>
              <a:cxn ang="0">
                <a:pos x="T4" y="T5"/>
              </a:cxn>
              <a:cxn ang="0">
                <a:pos x="T6" y="T7"/>
              </a:cxn>
              <a:cxn ang="0">
                <a:pos x="T8" y="T9"/>
              </a:cxn>
              <a:cxn ang="0">
                <a:pos x="T10" y="T11"/>
              </a:cxn>
              <a:cxn ang="0">
                <a:pos x="T12" y="T13"/>
              </a:cxn>
            </a:cxnLst>
            <a:rect l="0" t="0" r="r" b="b"/>
            <a:pathLst>
              <a:path w="13" h="32">
                <a:moveTo>
                  <a:pt x="1" y="0"/>
                </a:moveTo>
                <a:cubicBezTo>
                  <a:pt x="11" y="0"/>
                  <a:pt x="11" y="0"/>
                  <a:pt x="11" y="0"/>
                </a:cubicBezTo>
                <a:cubicBezTo>
                  <a:pt x="12" y="0"/>
                  <a:pt x="13" y="0"/>
                  <a:pt x="13" y="1"/>
                </a:cubicBezTo>
                <a:cubicBezTo>
                  <a:pt x="13" y="31"/>
                  <a:pt x="13" y="31"/>
                  <a:pt x="13" y="31"/>
                </a:cubicBezTo>
                <a:cubicBezTo>
                  <a:pt x="13" y="32"/>
                  <a:pt x="12" y="32"/>
                  <a:pt x="11" y="32"/>
                </a:cubicBezTo>
                <a:cubicBezTo>
                  <a:pt x="0" y="32"/>
                  <a:pt x="0" y="32"/>
                  <a:pt x="0" y="32"/>
                </a:cubicBezTo>
                <a:lnTo>
                  <a:pt x="1" y="0"/>
                </a:lnTo>
                <a:close/>
              </a:path>
            </a:pathLst>
          </a:custGeom>
          <a:solidFill>
            <a:srgbClr val="6EBCC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 name="Oval 1048"/>
          <p:cNvSpPr>
            <a:spLocks noChangeArrowheads="1"/>
          </p:cNvSpPr>
          <p:nvPr/>
        </p:nvSpPr>
        <p:spPr bwMode="auto">
          <a:xfrm>
            <a:off x="4678038" y="3967976"/>
            <a:ext cx="23812" cy="22225"/>
          </a:xfrm>
          <a:prstGeom prst="ellipse">
            <a:avLst/>
          </a:prstGeom>
          <a:solidFill>
            <a:srgbClr val="ECF0F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 name="Freeform 1049"/>
          <p:cNvSpPr/>
          <p:nvPr/>
        </p:nvSpPr>
        <p:spPr bwMode="auto">
          <a:xfrm>
            <a:off x="4678038" y="3967976"/>
            <a:ext cx="23812" cy="22225"/>
          </a:xfrm>
          <a:custGeom>
            <a:avLst/>
            <a:gdLst>
              <a:gd name="T0" fmla="*/ 3 w 3"/>
              <a:gd name="T1" fmla="*/ 0 h 3"/>
              <a:gd name="T2" fmla="*/ 1 w 3"/>
              <a:gd name="T3" fmla="*/ 0 h 3"/>
              <a:gd name="T4" fmla="*/ 0 w 3"/>
              <a:gd name="T5" fmla="*/ 0 h 3"/>
              <a:gd name="T6" fmla="*/ 0 w 3"/>
              <a:gd name="T7" fmla="*/ 2 h 3"/>
              <a:gd name="T8" fmla="*/ 0 w 3"/>
              <a:gd name="T9" fmla="*/ 3 h 3"/>
              <a:gd name="T10" fmla="*/ 1 w 3"/>
              <a:gd name="T11" fmla="*/ 3 h 3"/>
              <a:gd name="T12" fmla="*/ 3 w 3"/>
              <a:gd name="T13" fmla="*/ 3 h 3"/>
              <a:gd name="T14" fmla="*/ 3 w 3"/>
              <a:gd name="T15" fmla="*/ 2 h 3"/>
              <a:gd name="T16" fmla="*/ 3 w 3"/>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3" y="0"/>
                </a:moveTo>
                <a:cubicBezTo>
                  <a:pt x="2" y="0"/>
                  <a:pt x="2" y="0"/>
                  <a:pt x="1" y="0"/>
                </a:cubicBezTo>
                <a:cubicBezTo>
                  <a:pt x="1" y="0"/>
                  <a:pt x="1" y="0"/>
                  <a:pt x="0" y="0"/>
                </a:cubicBezTo>
                <a:cubicBezTo>
                  <a:pt x="0" y="1"/>
                  <a:pt x="0" y="1"/>
                  <a:pt x="0" y="2"/>
                </a:cubicBezTo>
                <a:cubicBezTo>
                  <a:pt x="0" y="2"/>
                  <a:pt x="0" y="2"/>
                  <a:pt x="0" y="3"/>
                </a:cubicBezTo>
                <a:cubicBezTo>
                  <a:pt x="1" y="3"/>
                  <a:pt x="1" y="3"/>
                  <a:pt x="1" y="3"/>
                </a:cubicBezTo>
                <a:cubicBezTo>
                  <a:pt x="2" y="3"/>
                  <a:pt x="2" y="3"/>
                  <a:pt x="3" y="3"/>
                </a:cubicBezTo>
                <a:cubicBezTo>
                  <a:pt x="3" y="2"/>
                  <a:pt x="3" y="2"/>
                  <a:pt x="3" y="2"/>
                </a:cubicBezTo>
                <a:cubicBezTo>
                  <a:pt x="3" y="1"/>
                  <a:pt x="3" y="1"/>
                  <a:pt x="3" y="0"/>
                </a:cubicBezTo>
                <a:close/>
              </a:path>
            </a:pathLst>
          </a:custGeom>
          <a:solidFill>
            <a:srgbClr val="ECF0F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 name="Freeform 1050"/>
          <p:cNvSpPr/>
          <p:nvPr/>
        </p:nvSpPr>
        <p:spPr bwMode="auto">
          <a:xfrm>
            <a:off x="4678038" y="3967976"/>
            <a:ext cx="23812" cy="22225"/>
          </a:xfrm>
          <a:custGeom>
            <a:avLst/>
            <a:gdLst>
              <a:gd name="T0" fmla="*/ 2 w 3"/>
              <a:gd name="T1" fmla="*/ 1 h 3"/>
              <a:gd name="T2" fmla="*/ 1 w 3"/>
              <a:gd name="T3" fmla="*/ 0 h 3"/>
              <a:gd name="T4" fmla="*/ 1 w 3"/>
              <a:gd name="T5" fmla="*/ 1 h 3"/>
              <a:gd name="T6" fmla="*/ 0 w 3"/>
              <a:gd name="T7" fmla="*/ 2 h 3"/>
              <a:gd name="T8" fmla="*/ 1 w 3"/>
              <a:gd name="T9" fmla="*/ 3 h 3"/>
              <a:gd name="T10" fmla="*/ 1 w 3"/>
              <a:gd name="T11" fmla="*/ 3 h 3"/>
              <a:gd name="T12" fmla="*/ 2 w 3"/>
              <a:gd name="T13" fmla="*/ 3 h 3"/>
              <a:gd name="T14" fmla="*/ 3 w 3"/>
              <a:gd name="T15" fmla="*/ 2 h 3"/>
              <a:gd name="T16" fmla="*/ 2 w 3"/>
              <a:gd name="T17"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3">
                <a:moveTo>
                  <a:pt x="2" y="1"/>
                </a:moveTo>
                <a:cubicBezTo>
                  <a:pt x="2" y="0"/>
                  <a:pt x="2" y="0"/>
                  <a:pt x="1" y="0"/>
                </a:cubicBezTo>
                <a:cubicBezTo>
                  <a:pt x="1" y="0"/>
                  <a:pt x="1" y="0"/>
                  <a:pt x="1" y="1"/>
                </a:cubicBezTo>
                <a:cubicBezTo>
                  <a:pt x="0" y="1"/>
                  <a:pt x="0" y="1"/>
                  <a:pt x="0" y="2"/>
                </a:cubicBezTo>
                <a:cubicBezTo>
                  <a:pt x="0" y="2"/>
                  <a:pt x="0" y="2"/>
                  <a:pt x="1" y="3"/>
                </a:cubicBezTo>
                <a:cubicBezTo>
                  <a:pt x="1" y="3"/>
                  <a:pt x="1" y="3"/>
                  <a:pt x="1" y="3"/>
                </a:cubicBezTo>
                <a:cubicBezTo>
                  <a:pt x="2" y="3"/>
                  <a:pt x="2" y="3"/>
                  <a:pt x="2" y="3"/>
                </a:cubicBezTo>
                <a:cubicBezTo>
                  <a:pt x="3" y="2"/>
                  <a:pt x="3" y="2"/>
                  <a:pt x="3" y="2"/>
                </a:cubicBezTo>
                <a:cubicBezTo>
                  <a:pt x="3" y="1"/>
                  <a:pt x="3" y="1"/>
                  <a:pt x="2" y="1"/>
                </a:cubicBezTo>
                <a:close/>
              </a:path>
            </a:pathLst>
          </a:custGeom>
          <a:solidFill>
            <a:srgbClr val="2C3E5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9" name="Rectangle 2490"/>
          <p:cNvSpPr>
            <a:spLocks noChangeArrowheads="1"/>
          </p:cNvSpPr>
          <p:nvPr/>
        </p:nvSpPr>
        <p:spPr bwMode="auto">
          <a:xfrm>
            <a:off x="4616126" y="3764776"/>
            <a:ext cx="147637" cy="155575"/>
          </a:xfrm>
          <a:prstGeom prst="rect">
            <a:avLst/>
          </a:prstGeom>
          <a:solidFill>
            <a:srgbClr val="DAE1E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80" name="Rectangle 2491"/>
          <p:cNvSpPr>
            <a:spLocks noChangeArrowheads="1"/>
          </p:cNvSpPr>
          <p:nvPr/>
        </p:nvSpPr>
        <p:spPr bwMode="auto">
          <a:xfrm>
            <a:off x="4616126" y="3742551"/>
            <a:ext cx="147637" cy="22225"/>
          </a:xfrm>
          <a:prstGeom prst="rect">
            <a:avLst/>
          </a:prstGeom>
          <a:solidFill>
            <a:srgbClr val="2980B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81" name="Freeform 2492"/>
          <p:cNvSpPr/>
          <p:nvPr/>
        </p:nvSpPr>
        <p:spPr bwMode="auto">
          <a:xfrm>
            <a:off x="4632001" y="3788589"/>
            <a:ext cx="15875" cy="7938"/>
          </a:xfrm>
          <a:custGeom>
            <a:avLst/>
            <a:gdLst>
              <a:gd name="T0" fmla="*/ 1 w 2"/>
              <a:gd name="T1" fmla="*/ 0 h 1"/>
              <a:gd name="T2" fmla="*/ 1 w 2"/>
              <a:gd name="T3" fmla="*/ 0 h 1"/>
              <a:gd name="T4" fmla="*/ 2 w 2"/>
              <a:gd name="T5" fmla="*/ 1 h 1"/>
              <a:gd name="T6" fmla="*/ 2 w 2"/>
              <a:gd name="T7" fmla="*/ 1 h 1"/>
              <a:gd name="T8" fmla="*/ 1 w 2"/>
              <a:gd name="T9" fmla="*/ 1 h 1"/>
              <a:gd name="T10" fmla="*/ 1 w 2"/>
              <a:gd name="T11" fmla="*/ 1 h 1"/>
              <a:gd name="T12" fmla="*/ 0 w 2"/>
              <a:gd name="T13" fmla="*/ 1 h 1"/>
              <a:gd name="T14" fmla="*/ 0 w 2"/>
              <a:gd name="T15" fmla="*/ 1 h 1"/>
              <a:gd name="T16" fmla="*/ 1 w 2"/>
              <a:gd name="T17"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1">
                <a:moveTo>
                  <a:pt x="1" y="0"/>
                </a:moveTo>
                <a:cubicBezTo>
                  <a:pt x="1" y="0"/>
                  <a:pt x="1" y="0"/>
                  <a:pt x="1" y="0"/>
                </a:cubicBezTo>
                <a:cubicBezTo>
                  <a:pt x="1" y="0"/>
                  <a:pt x="2" y="0"/>
                  <a:pt x="2" y="1"/>
                </a:cubicBezTo>
                <a:cubicBezTo>
                  <a:pt x="2" y="1"/>
                  <a:pt x="2" y="1"/>
                  <a:pt x="2" y="1"/>
                </a:cubicBezTo>
                <a:cubicBezTo>
                  <a:pt x="2" y="1"/>
                  <a:pt x="1" y="1"/>
                  <a:pt x="1" y="1"/>
                </a:cubicBezTo>
                <a:cubicBezTo>
                  <a:pt x="1" y="1"/>
                  <a:pt x="1" y="1"/>
                  <a:pt x="1" y="1"/>
                </a:cubicBezTo>
                <a:cubicBezTo>
                  <a:pt x="1" y="1"/>
                  <a:pt x="0" y="1"/>
                  <a:pt x="0" y="1"/>
                </a:cubicBezTo>
                <a:cubicBezTo>
                  <a:pt x="0" y="1"/>
                  <a:pt x="0" y="1"/>
                  <a:pt x="0" y="1"/>
                </a:cubicBezTo>
                <a:cubicBezTo>
                  <a:pt x="0" y="0"/>
                  <a:pt x="1" y="0"/>
                  <a:pt x="1" y="0"/>
                </a:cubicBezTo>
                <a:close/>
              </a:path>
            </a:pathLst>
          </a:custGeom>
          <a:solidFill>
            <a:srgbClr val="9B59B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 name="Freeform 2493"/>
          <p:cNvSpPr/>
          <p:nvPr/>
        </p:nvSpPr>
        <p:spPr bwMode="auto">
          <a:xfrm>
            <a:off x="4632001" y="3812401"/>
            <a:ext cx="15875" cy="14288"/>
          </a:xfrm>
          <a:custGeom>
            <a:avLst/>
            <a:gdLst>
              <a:gd name="T0" fmla="*/ 1 w 2"/>
              <a:gd name="T1" fmla="*/ 0 h 2"/>
              <a:gd name="T2" fmla="*/ 1 w 2"/>
              <a:gd name="T3" fmla="*/ 0 h 2"/>
              <a:gd name="T4" fmla="*/ 2 w 2"/>
              <a:gd name="T5" fmla="*/ 1 h 2"/>
              <a:gd name="T6" fmla="*/ 2 w 2"/>
              <a:gd name="T7" fmla="*/ 1 h 2"/>
              <a:gd name="T8" fmla="*/ 1 w 2"/>
              <a:gd name="T9" fmla="*/ 2 h 2"/>
              <a:gd name="T10" fmla="*/ 1 w 2"/>
              <a:gd name="T11" fmla="*/ 2 h 2"/>
              <a:gd name="T12" fmla="*/ 0 w 2"/>
              <a:gd name="T13" fmla="*/ 1 h 2"/>
              <a:gd name="T14" fmla="*/ 0 w 2"/>
              <a:gd name="T15" fmla="*/ 1 h 2"/>
              <a:gd name="T16" fmla="*/ 1 w 2"/>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2">
                <a:moveTo>
                  <a:pt x="1" y="0"/>
                </a:moveTo>
                <a:cubicBezTo>
                  <a:pt x="1" y="0"/>
                  <a:pt x="1" y="0"/>
                  <a:pt x="1" y="0"/>
                </a:cubicBezTo>
                <a:cubicBezTo>
                  <a:pt x="1" y="0"/>
                  <a:pt x="2" y="1"/>
                  <a:pt x="2" y="1"/>
                </a:cubicBezTo>
                <a:cubicBezTo>
                  <a:pt x="2" y="1"/>
                  <a:pt x="2" y="1"/>
                  <a:pt x="2" y="1"/>
                </a:cubicBezTo>
                <a:cubicBezTo>
                  <a:pt x="2" y="1"/>
                  <a:pt x="1" y="2"/>
                  <a:pt x="1" y="2"/>
                </a:cubicBezTo>
                <a:cubicBezTo>
                  <a:pt x="1" y="2"/>
                  <a:pt x="1" y="2"/>
                  <a:pt x="1" y="2"/>
                </a:cubicBezTo>
                <a:cubicBezTo>
                  <a:pt x="1" y="2"/>
                  <a:pt x="0" y="1"/>
                  <a:pt x="0" y="1"/>
                </a:cubicBezTo>
                <a:cubicBezTo>
                  <a:pt x="0" y="1"/>
                  <a:pt x="0" y="1"/>
                  <a:pt x="0" y="1"/>
                </a:cubicBezTo>
                <a:cubicBezTo>
                  <a:pt x="0" y="1"/>
                  <a:pt x="1" y="0"/>
                  <a:pt x="1" y="0"/>
                </a:cubicBezTo>
                <a:close/>
              </a:path>
            </a:pathLst>
          </a:custGeom>
          <a:solidFill>
            <a:srgbClr val="FFCB0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 name="Freeform 2494"/>
          <p:cNvSpPr/>
          <p:nvPr/>
        </p:nvSpPr>
        <p:spPr bwMode="auto">
          <a:xfrm>
            <a:off x="4632001" y="3842564"/>
            <a:ext cx="15875" cy="7938"/>
          </a:xfrm>
          <a:custGeom>
            <a:avLst/>
            <a:gdLst>
              <a:gd name="T0" fmla="*/ 1 w 2"/>
              <a:gd name="T1" fmla="*/ 0 h 1"/>
              <a:gd name="T2" fmla="*/ 1 w 2"/>
              <a:gd name="T3" fmla="*/ 0 h 1"/>
              <a:gd name="T4" fmla="*/ 2 w 2"/>
              <a:gd name="T5" fmla="*/ 1 h 1"/>
              <a:gd name="T6" fmla="*/ 2 w 2"/>
              <a:gd name="T7" fmla="*/ 1 h 1"/>
              <a:gd name="T8" fmla="*/ 1 w 2"/>
              <a:gd name="T9" fmla="*/ 1 h 1"/>
              <a:gd name="T10" fmla="*/ 1 w 2"/>
              <a:gd name="T11" fmla="*/ 1 h 1"/>
              <a:gd name="T12" fmla="*/ 0 w 2"/>
              <a:gd name="T13" fmla="*/ 1 h 1"/>
              <a:gd name="T14" fmla="*/ 0 w 2"/>
              <a:gd name="T15" fmla="*/ 1 h 1"/>
              <a:gd name="T16" fmla="*/ 1 w 2"/>
              <a:gd name="T17" fmla="*/ 0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1">
                <a:moveTo>
                  <a:pt x="1" y="0"/>
                </a:moveTo>
                <a:cubicBezTo>
                  <a:pt x="1" y="0"/>
                  <a:pt x="1" y="0"/>
                  <a:pt x="1" y="0"/>
                </a:cubicBezTo>
                <a:cubicBezTo>
                  <a:pt x="1" y="0"/>
                  <a:pt x="2" y="0"/>
                  <a:pt x="2" y="1"/>
                </a:cubicBezTo>
                <a:cubicBezTo>
                  <a:pt x="2" y="1"/>
                  <a:pt x="2" y="1"/>
                  <a:pt x="2" y="1"/>
                </a:cubicBezTo>
                <a:cubicBezTo>
                  <a:pt x="2" y="1"/>
                  <a:pt x="1" y="1"/>
                  <a:pt x="1" y="1"/>
                </a:cubicBezTo>
                <a:cubicBezTo>
                  <a:pt x="1" y="1"/>
                  <a:pt x="1" y="1"/>
                  <a:pt x="1" y="1"/>
                </a:cubicBezTo>
                <a:cubicBezTo>
                  <a:pt x="1" y="1"/>
                  <a:pt x="0" y="1"/>
                  <a:pt x="0" y="1"/>
                </a:cubicBezTo>
                <a:cubicBezTo>
                  <a:pt x="0" y="1"/>
                  <a:pt x="0" y="1"/>
                  <a:pt x="0" y="1"/>
                </a:cubicBezTo>
                <a:cubicBezTo>
                  <a:pt x="0" y="0"/>
                  <a:pt x="1" y="0"/>
                  <a:pt x="1" y="0"/>
                </a:cubicBezTo>
                <a:close/>
              </a:path>
            </a:pathLst>
          </a:custGeom>
          <a:solidFill>
            <a:srgbClr val="6699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 name="Rectangle 2495"/>
          <p:cNvSpPr>
            <a:spLocks noChangeArrowheads="1"/>
          </p:cNvSpPr>
          <p:nvPr/>
        </p:nvSpPr>
        <p:spPr bwMode="auto">
          <a:xfrm>
            <a:off x="4655813" y="3788589"/>
            <a:ext cx="76200" cy="7938"/>
          </a:xfrm>
          <a:prstGeom prst="rect">
            <a:avLst/>
          </a:prstGeom>
          <a:solidFill>
            <a:srgbClr val="95A5A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85" name="Rectangle 2496"/>
          <p:cNvSpPr>
            <a:spLocks noChangeArrowheads="1"/>
          </p:cNvSpPr>
          <p:nvPr/>
        </p:nvSpPr>
        <p:spPr bwMode="auto">
          <a:xfrm>
            <a:off x="4655813" y="3820339"/>
            <a:ext cx="84137" cy="1588"/>
          </a:xfrm>
          <a:prstGeom prst="rect">
            <a:avLst/>
          </a:prstGeom>
          <a:solidFill>
            <a:srgbClr val="95A5A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86" name="Rectangle 2497"/>
          <p:cNvSpPr>
            <a:spLocks noChangeArrowheads="1"/>
          </p:cNvSpPr>
          <p:nvPr/>
        </p:nvSpPr>
        <p:spPr bwMode="auto">
          <a:xfrm>
            <a:off x="4655813" y="3842564"/>
            <a:ext cx="69850" cy="7938"/>
          </a:xfrm>
          <a:prstGeom prst="rect">
            <a:avLst/>
          </a:prstGeom>
          <a:solidFill>
            <a:srgbClr val="95A5A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87" name="Oval 259"/>
          <p:cNvSpPr>
            <a:spLocks noChangeArrowheads="1"/>
          </p:cNvSpPr>
          <p:nvPr/>
        </p:nvSpPr>
        <p:spPr bwMode="auto">
          <a:xfrm>
            <a:off x="7296674" y="3583008"/>
            <a:ext cx="646112" cy="644525"/>
          </a:xfrm>
          <a:prstGeom prst="ellipse">
            <a:avLst/>
          </a:prstGeom>
          <a:solidFill>
            <a:srgbClr val="50BFD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 name="Freeform 260"/>
          <p:cNvSpPr>
            <a:spLocks noEditPoints="1"/>
          </p:cNvSpPr>
          <p:nvPr/>
        </p:nvSpPr>
        <p:spPr bwMode="auto">
          <a:xfrm>
            <a:off x="7599886" y="3583008"/>
            <a:ext cx="342900" cy="333375"/>
          </a:xfrm>
          <a:custGeom>
            <a:avLst/>
            <a:gdLst>
              <a:gd name="T0" fmla="*/ 5 w 44"/>
              <a:gd name="T1" fmla="*/ 0 h 43"/>
              <a:gd name="T2" fmla="*/ 0 w 44"/>
              <a:gd name="T3" fmla="*/ 0 h 43"/>
              <a:gd name="T4" fmla="*/ 3 w 44"/>
              <a:gd name="T5" fmla="*/ 0 h 43"/>
              <a:gd name="T6" fmla="*/ 5 w 44"/>
              <a:gd name="T7" fmla="*/ 0 h 43"/>
              <a:gd name="T8" fmla="*/ 44 w 44"/>
              <a:gd name="T9" fmla="*/ 43 h 43"/>
              <a:gd name="T10" fmla="*/ 44 w 44"/>
              <a:gd name="T11" fmla="*/ 41 h 43"/>
              <a:gd name="T12" fmla="*/ 44 w 44"/>
              <a:gd name="T13" fmla="*/ 42 h 43"/>
              <a:gd name="T14" fmla="*/ 44 w 44"/>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43">
                <a:moveTo>
                  <a:pt x="5" y="0"/>
                </a:moveTo>
                <a:cubicBezTo>
                  <a:pt x="0" y="0"/>
                  <a:pt x="0" y="0"/>
                  <a:pt x="0" y="0"/>
                </a:cubicBezTo>
                <a:cubicBezTo>
                  <a:pt x="1" y="0"/>
                  <a:pt x="2" y="0"/>
                  <a:pt x="3" y="0"/>
                </a:cubicBezTo>
                <a:cubicBezTo>
                  <a:pt x="4" y="0"/>
                  <a:pt x="5" y="0"/>
                  <a:pt x="5" y="0"/>
                </a:cubicBezTo>
                <a:close/>
                <a:moveTo>
                  <a:pt x="44" y="43"/>
                </a:moveTo>
                <a:cubicBezTo>
                  <a:pt x="44" y="41"/>
                  <a:pt x="44" y="41"/>
                  <a:pt x="44" y="41"/>
                </a:cubicBezTo>
                <a:cubicBezTo>
                  <a:pt x="44" y="41"/>
                  <a:pt x="44" y="41"/>
                  <a:pt x="44" y="42"/>
                </a:cubicBezTo>
                <a:cubicBezTo>
                  <a:pt x="44" y="42"/>
                  <a:pt x="44" y="43"/>
                  <a:pt x="44" y="43"/>
                </a:cubicBezTo>
                <a:close/>
              </a:path>
            </a:pathLst>
          </a:custGeom>
          <a:solidFill>
            <a:srgbClr val="40A5B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 name="Freeform 872"/>
          <p:cNvSpPr/>
          <p:nvPr/>
        </p:nvSpPr>
        <p:spPr bwMode="auto">
          <a:xfrm>
            <a:off x="7514161" y="3776682"/>
            <a:ext cx="404813" cy="442913"/>
          </a:xfrm>
          <a:custGeom>
            <a:avLst/>
            <a:gdLst>
              <a:gd name="T0" fmla="*/ 1 w 52"/>
              <a:gd name="T1" fmla="*/ 33 h 57"/>
              <a:gd name="T2" fmla="*/ 0 w 52"/>
              <a:gd name="T3" fmla="*/ 33 h 57"/>
              <a:gd name="T4" fmla="*/ 0 w 52"/>
              <a:gd name="T5" fmla="*/ 32 h 57"/>
              <a:gd name="T6" fmla="*/ 0 w 52"/>
              <a:gd name="T7" fmla="*/ 32 h 57"/>
              <a:gd name="T8" fmla="*/ 0 w 52"/>
              <a:gd name="T9" fmla="*/ 31 h 57"/>
              <a:gd name="T10" fmla="*/ 0 w 52"/>
              <a:gd name="T11" fmla="*/ 18 h 57"/>
              <a:gd name="T12" fmla="*/ 0 w 52"/>
              <a:gd name="T13" fmla="*/ 17 h 57"/>
              <a:gd name="T14" fmla="*/ 0 w 52"/>
              <a:gd name="T15" fmla="*/ 17 h 57"/>
              <a:gd name="T16" fmla="*/ 0 w 52"/>
              <a:gd name="T17" fmla="*/ 16 h 57"/>
              <a:gd name="T18" fmla="*/ 1 w 52"/>
              <a:gd name="T19" fmla="*/ 16 h 57"/>
              <a:gd name="T20" fmla="*/ 1 w 52"/>
              <a:gd name="T21" fmla="*/ 13 h 57"/>
              <a:gd name="T22" fmla="*/ 1 w 52"/>
              <a:gd name="T23" fmla="*/ 12 h 57"/>
              <a:gd name="T24" fmla="*/ 1 w 52"/>
              <a:gd name="T25" fmla="*/ 12 h 57"/>
              <a:gd name="T26" fmla="*/ 1 w 52"/>
              <a:gd name="T27" fmla="*/ 11 h 57"/>
              <a:gd name="T28" fmla="*/ 1 w 52"/>
              <a:gd name="T29" fmla="*/ 10 h 57"/>
              <a:gd name="T30" fmla="*/ 2 w 52"/>
              <a:gd name="T31" fmla="*/ 10 h 57"/>
              <a:gd name="T32" fmla="*/ 2 w 52"/>
              <a:gd name="T33" fmla="*/ 9 h 57"/>
              <a:gd name="T34" fmla="*/ 2 w 52"/>
              <a:gd name="T35" fmla="*/ 9 h 57"/>
              <a:gd name="T36" fmla="*/ 2 w 52"/>
              <a:gd name="T37" fmla="*/ 8 h 57"/>
              <a:gd name="T38" fmla="*/ 2 w 52"/>
              <a:gd name="T39" fmla="*/ 7 h 57"/>
              <a:gd name="T40" fmla="*/ 3 w 52"/>
              <a:gd name="T41" fmla="*/ 7 h 57"/>
              <a:gd name="T42" fmla="*/ 3 w 52"/>
              <a:gd name="T43" fmla="*/ 6 h 57"/>
              <a:gd name="T44" fmla="*/ 3 w 52"/>
              <a:gd name="T45" fmla="*/ 6 h 57"/>
              <a:gd name="T46" fmla="*/ 4 w 52"/>
              <a:gd name="T47" fmla="*/ 5 h 57"/>
              <a:gd name="T48" fmla="*/ 4 w 52"/>
              <a:gd name="T49" fmla="*/ 5 h 57"/>
              <a:gd name="T50" fmla="*/ 4 w 52"/>
              <a:gd name="T51" fmla="*/ 4 h 57"/>
              <a:gd name="T52" fmla="*/ 5 w 52"/>
              <a:gd name="T53" fmla="*/ 4 h 57"/>
              <a:gd name="T54" fmla="*/ 5 w 52"/>
              <a:gd name="T55" fmla="*/ 4 h 57"/>
              <a:gd name="T56" fmla="*/ 6 w 52"/>
              <a:gd name="T57" fmla="*/ 3 h 57"/>
              <a:gd name="T58" fmla="*/ 6 w 52"/>
              <a:gd name="T59" fmla="*/ 3 h 57"/>
              <a:gd name="T60" fmla="*/ 7 w 52"/>
              <a:gd name="T61" fmla="*/ 2 h 57"/>
              <a:gd name="T62" fmla="*/ 7 w 52"/>
              <a:gd name="T63" fmla="*/ 2 h 57"/>
              <a:gd name="T64" fmla="*/ 8 w 52"/>
              <a:gd name="T65" fmla="*/ 2 h 57"/>
              <a:gd name="T66" fmla="*/ 8 w 52"/>
              <a:gd name="T67" fmla="*/ 2 h 57"/>
              <a:gd name="T68" fmla="*/ 9 w 52"/>
              <a:gd name="T69" fmla="*/ 1 h 57"/>
              <a:gd name="T70" fmla="*/ 9 w 52"/>
              <a:gd name="T71" fmla="*/ 1 h 57"/>
              <a:gd name="T72" fmla="*/ 10 w 52"/>
              <a:gd name="T73" fmla="*/ 1 h 57"/>
              <a:gd name="T74" fmla="*/ 10 w 52"/>
              <a:gd name="T75" fmla="*/ 1 h 57"/>
              <a:gd name="T76" fmla="*/ 11 w 52"/>
              <a:gd name="T77" fmla="*/ 1 h 57"/>
              <a:gd name="T78" fmla="*/ 11 w 52"/>
              <a:gd name="T79" fmla="*/ 0 h 57"/>
              <a:gd name="T80" fmla="*/ 12 w 52"/>
              <a:gd name="T81" fmla="*/ 0 h 57"/>
              <a:gd name="T82" fmla="*/ 13 w 52"/>
              <a:gd name="T83" fmla="*/ 0 h 57"/>
              <a:gd name="T84" fmla="*/ 13 w 52"/>
              <a:gd name="T85" fmla="*/ 0 h 57"/>
              <a:gd name="T86" fmla="*/ 14 w 52"/>
              <a:gd name="T87" fmla="*/ 0 h 57"/>
              <a:gd name="T88" fmla="*/ 15 w 52"/>
              <a:gd name="T89" fmla="*/ 0 h 57"/>
              <a:gd name="T90" fmla="*/ 15 w 52"/>
              <a:gd name="T91" fmla="*/ 0 h 57"/>
              <a:gd name="T92" fmla="*/ 16 w 52"/>
              <a:gd name="T93" fmla="*/ 0 h 57"/>
              <a:gd name="T94" fmla="*/ 17 w 52"/>
              <a:gd name="T95" fmla="*/ 1 h 57"/>
              <a:gd name="T96" fmla="*/ 17 w 52"/>
              <a:gd name="T97" fmla="*/ 1 h 57"/>
              <a:gd name="T98" fmla="*/ 18 w 52"/>
              <a:gd name="T99" fmla="*/ 1 h 57"/>
              <a:gd name="T100" fmla="*/ 18 w 52"/>
              <a:gd name="T101" fmla="*/ 1 h 57"/>
              <a:gd name="T102" fmla="*/ 19 w 52"/>
              <a:gd name="T103" fmla="*/ 1 h 57"/>
              <a:gd name="T104" fmla="*/ 19 w 52"/>
              <a:gd name="T105" fmla="*/ 2 h 57"/>
              <a:gd name="T106" fmla="*/ 20 w 52"/>
              <a:gd name="T107" fmla="*/ 2 h 57"/>
              <a:gd name="T108" fmla="*/ 20 w 52"/>
              <a:gd name="T109" fmla="*/ 2 h 57"/>
              <a:gd name="T110" fmla="*/ 21 w 52"/>
              <a:gd name="T111" fmla="*/ 2 h 57"/>
              <a:gd name="T112" fmla="*/ 21 w 52"/>
              <a:gd name="T113" fmla="*/ 2 h 57"/>
              <a:gd name="T114" fmla="*/ 21 w 52"/>
              <a:gd name="T115" fmla="*/ 3 h 57"/>
              <a:gd name="T116" fmla="*/ 21 w 52"/>
              <a:gd name="T117" fmla="*/ 3 h 57"/>
              <a:gd name="T118" fmla="*/ 22 w 52"/>
              <a:gd name="T119" fmla="*/ 3 h 57"/>
              <a:gd name="T120" fmla="*/ 22 w 52"/>
              <a:gd name="T121" fmla="*/ 4 h 57"/>
              <a:gd name="T122" fmla="*/ 23 w 52"/>
              <a:gd name="T123" fmla="*/ 4 h 57"/>
              <a:gd name="T124" fmla="*/ 25 w 52"/>
              <a:gd name="T125"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2" h="57">
                <a:moveTo>
                  <a:pt x="25" y="57"/>
                </a:moveTo>
                <a:cubicBezTo>
                  <a:pt x="1" y="33"/>
                  <a:pt x="1" y="33"/>
                  <a:pt x="1" y="33"/>
                </a:cubicBezTo>
                <a:cubicBezTo>
                  <a:pt x="1" y="33"/>
                  <a:pt x="1" y="33"/>
                  <a:pt x="1" y="33"/>
                </a:cubicBezTo>
                <a:cubicBezTo>
                  <a:pt x="1" y="33"/>
                  <a:pt x="1" y="33"/>
                  <a:pt x="0" y="33"/>
                </a:cubicBezTo>
                <a:cubicBezTo>
                  <a:pt x="0" y="33"/>
                  <a:pt x="0" y="33"/>
                  <a:pt x="0" y="32"/>
                </a:cubicBezTo>
                <a:cubicBezTo>
                  <a:pt x="0" y="32"/>
                  <a:pt x="0" y="32"/>
                  <a:pt x="0" y="32"/>
                </a:cubicBezTo>
                <a:cubicBezTo>
                  <a:pt x="0" y="32"/>
                  <a:pt x="0" y="32"/>
                  <a:pt x="0" y="32"/>
                </a:cubicBezTo>
                <a:cubicBezTo>
                  <a:pt x="0" y="32"/>
                  <a:pt x="0" y="32"/>
                  <a:pt x="0" y="32"/>
                </a:cubicBezTo>
                <a:cubicBezTo>
                  <a:pt x="0" y="32"/>
                  <a:pt x="0" y="32"/>
                  <a:pt x="0" y="31"/>
                </a:cubicBezTo>
                <a:cubicBezTo>
                  <a:pt x="0" y="31"/>
                  <a:pt x="0" y="31"/>
                  <a:pt x="0" y="31"/>
                </a:cubicBezTo>
                <a:cubicBezTo>
                  <a:pt x="0" y="31"/>
                  <a:pt x="0" y="31"/>
                  <a:pt x="0" y="31"/>
                </a:cubicBezTo>
                <a:cubicBezTo>
                  <a:pt x="0" y="18"/>
                  <a:pt x="0" y="18"/>
                  <a:pt x="0" y="18"/>
                </a:cubicBezTo>
                <a:cubicBezTo>
                  <a:pt x="0" y="18"/>
                  <a:pt x="0" y="18"/>
                  <a:pt x="0" y="18"/>
                </a:cubicBezTo>
                <a:cubicBezTo>
                  <a:pt x="0" y="18"/>
                  <a:pt x="0" y="17"/>
                  <a:pt x="0" y="17"/>
                </a:cubicBezTo>
                <a:cubicBezTo>
                  <a:pt x="0" y="17"/>
                  <a:pt x="0" y="17"/>
                  <a:pt x="0" y="17"/>
                </a:cubicBezTo>
                <a:cubicBezTo>
                  <a:pt x="0" y="17"/>
                  <a:pt x="0" y="17"/>
                  <a:pt x="0" y="17"/>
                </a:cubicBezTo>
                <a:cubicBezTo>
                  <a:pt x="0" y="17"/>
                  <a:pt x="0" y="17"/>
                  <a:pt x="0" y="17"/>
                </a:cubicBezTo>
                <a:cubicBezTo>
                  <a:pt x="0" y="17"/>
                  <a:pt x="0" y="16"/>
                  <a:pt x="0" y="16"/>
                </a:cubicBezTo>
                <a:cubicBezTo>
                  <a:pt x="0" y="16"/>
                  <a:pt x="1" y="16"/>
                  <a:pt x="1" y="16"/>
                </a:cubicBezTo>
                <a:cubicBezTo>
                  <a:pt x="1" y="16"/>
                  <a:pt x="1" y="16"/>
                  <a:pt x="1" y="16"/>
                </a:cubicBezTo>
                <a:cubicBezTo>
                  <a:pt x="1" y="16"/>
                  <a:pt x="1" y="16"/>
                  <a:pt x="1" y="16"/>
                </a:cubicBezTo>
                <a:cubicBezTo>
                  <a:pt x="1" y="13"/>
                  <a:pt x="1" y="13"/>
                  <a:pt x="1" y="13"/>
                </a:cubicBezTo>
                <a:cubicBezTo>
                  <a:pt x="1" y="13"/>
                  <a:pt x="1" y="13"/>
                  <a:pt x="1" y="13"/>
                </a:cubicBezTo>
                <a:cubicBezTo>
                  <a:pt x="1" y="12"/>
                  <a:pt x="1" y="12"/>
                  <a:pt x="1" y="12"/>
                </a:cubicBezTo>
                <a:cubicBezTo>
                  <a:pt x="1" y="12"/>
                  <a:pt x="1" y="12"/>
                  <a:pt x="1" y="12"/>
                </a:cubicBezTo>
                <a:cubicBezTo>
                  <a:pt x="1" y="12"/>
                  <a:pt x="1" y="12"/>
                  <a:pt x="1" y="12"/>
                </a:cubicBezTo>
                <a:cubicBezTo>
                  <a:pt x="1" y="11"/>
                  <a:pt x="1" y="11"/>
                  <a:pt x="1" y="11"/>
                </a:cubicBezTo>
                <a:cubicBezTo>
                  <a:pt x="1" y="11"/>
                  <a:pt x="1" y="11"/>
                  <a:pt x="1" y="11"/>
                </a:cubicBezTo>
                <a:cubicBezTo>
                  <a:pt x="1" y="11"/>
                  <a:pt x="1" y="11"/>
                  <a:pt x="1" y="11"/>
                </a:cubicBezTo>
                <a:cubicBezTo>
                  <a:pt x="1" y="11"/>
                  <a:pt x="1" y="10"/>
                  <a:pt x="1" y="10"/>
                </a:cubicBezTo>
                <a:cubicBezTo>
                  <a:pt x="1" y="10"/>
                  <a:pt x="1" y="10"/>
                  <a:pt x="1" y="10"/>
                </a:cubicBezTo>
                <a:cubicBezTo>
                  <a:pt x="1" y="10"/>
                  <a:pt x="2" y="10"/>
                  <a:pt x="2" y="10"/>
                </a:cubicBezTo>
                <a:cubicBezTo>
                  <a:pt x="2" y="10"/>
                  <a:pt x="2" y="10"/>
                  <a:pt x="2" y="9"/>
                </a:cubicBezTo>
                <a:cubicBezTo>
                  <a:pt x="2" y="9"/>
                  <a:pt x="2" y="9"/>
                  <a:pt x="2" y="9"/>
                </a:cubicBezTo>
                <a:cubicBezTo>
                  <a:pt x="2" y="9"/>
                  <a:pt x="2" y="9"/>
                  <a:pt x="2" y="9"/>
                </a:cubicBezTo>
                <a:cubicBezTo>
                  <a:pt x="2" y="9"/>
                  <a:pt x="2" y="9"/>
                  <a:pt x="2" y="9"/>
                </a:cubicBezTo>
                <a:cubicBezTo>
                  <a:pt x="2" y="8"/>
                  <a:pt x="2" y="8"/>
                  <a:pt x="2" y="8"/>
                </a:cubicBezTo>
                <a:cubicBezTo>
                  <a:pt x="2" y="8"/>
                  <a:pt x="2" y="8"/>
                  <a:pt x="2" y="8"/>
                </a:cubicBezTo>
                <a:cubicBezTo>
                  <a:pt x="2" y="8"/>
                  <a:pt x="2" y="8"/>
                  <a:pt x="2" y="8"/>
                </a:cubicBezTo>
                <a:cubicBezTo>
                  <a:pt x="2" y="8"/>
                  <a:pt x="2" y="7"/>
                  <a:pt x="2" y="7"/>
                </a:cubicBezTo>
                <a:cubicBezTo>
                  <a:pt x="2" y="7"/>
                  <a:pt x="2" y="7"/>
                  <a:pt x="3" y="7"/>
                </a:cubicBezTo>
                <a:cubicBezTo>
                  <a:pt x="3" y="7"/>
                  <a:pt x="3" y="7"/>
                  <a:pt x="3" y="7"/>
                </a:cubicBezTo>
                <a:cubicBezTo>
                  <a:pt x="3" y="7"/>
                  <a:pt x="3" y="7"/>
                  <a:pt x="3" y="7"/>
                </a:cubicBezTo>
                <a:cubicBezTo>
                  <a:pt x="3" y="7"/>
                  <a:pt x="3" y="6"/>
                  <a:pt x="3" y="6"/>
                </a:cubicBezTo>
                <a:cubicBezTo>
                  <a:pt x="3" y="6"/>
                  <a:pt x="3" y="6"/>
                  <a:pt x="3" y="6"/>
                </a:cubicBezTo>
                <a:cubicBezTo>
                  <a:pt x="3" y="6"/>
                  <a:pt x="3" y="6"/>
                  <a:pt x="3" y="6"/>
                </a:cubicBezTo>
                <a:cubicBezTo>
                  <a:pt x="3" y="6"/>
                  <a:pt x="3" y="6"/>
                  <a:pt x="3" y="6"/>
                </a:cubicBezTo>
                <a:cubicBezTo>
                  <a:pt x="4" y="5"/>
                  <a:pt x="4" y="5"/>
                  <a:pt x="4" y="5"/>
                </a:cubicBezTo>
                <a:cubicBezTo>
                  <a:pt x="4" y="5"/>
                  <a:pt x="4" y="5"/>
                  <a:pt x="4" y="5"/>
                </a:cubicBezTo>
                <a:cubicBezTo>
                  <a:pt x="4" y="5"/>
                  <a:pt x="4" y="5"/>
                  <a:pt x="4" y="5"/>
                </a:cubicBezTo>
                <a:cubicBezTo>
                  <a:pt x="4" y="5"/>
                  <a:pt x="4" y="5"/>
                  <a:pt x="4" y="5"/>
                </a:cubicBezTo>
                <a:cubicBezTo>
                  <a:pt x="4" y="5"/>
                  <a:pt x="4" y="4"/>
                  <a:pt x="4" y="4"/>
                </a:cubicBezTo>
                <a:cubicBezTo>
                  <a:pt x="4" y="4"/>
                  <a:pt x="5" y="4"/>
                  <a:pt x="5" y="4"/>
                </a:cubicBezTo>
                <a:cubicBezTo>
                  <a:pt x="5" y="4"/>
                  <a:pt x="5" y="4"/>
                  <a:pt x="5" y="4"/>
                </a:cubicBezTo>
                <a:cubicBezTo>
                  <a:pt x="5" y="4"/>
                  <a:pt x="5" y="4"/>
                  <a:pt x="5" y="4"/>
                </a:cubicBezTo>
                <a:cubicBezTo>
                  <a:pt x="5" y="4"/>
                  <a:pt x="5" y="4"/>
                  <a:pt x="5" y="4"/>
                </a:cubicBezTo>
                <a:cubicBezTo>
                  <a:pt x="5" y="3"/>
                  <a:pt x="5" y="3"/>
                  <a:pt x="5" y="3"/>
                </a:cubicBezTo>
                <a:cubicBezTo>
                  <a:pt x="6" y="3"/>
                  <a:pt x="6" y="3"/>
                  <a:pt x="6" y="3"/>
                </a:cubicBezTo>
                <a:cubicBezTo>
                  <a:pt x="6" y="3"/>
                  <a:pt x="6" y="3"/>
                  <a:pt x="6" y="3"/>
                </a:cubicBezTo>
                <a:cubicBezTo>
                  <a:pt x="6" y="3"/>
                  <a:pt x="6" y="3"/>
                  <a:pt x="6" y="3"/>
                </a:cubicBezTo>
                <a:cubicBezTo>
                  <a:pt x="6" y="3"/>
                  <a:pt x="6" y="3"/>
                  <a:pt x="6" y="3"/>
                </a:cubicBezTo>
                <a:cubicBezTo>
                  <a:pt x="7" y="3"/>
                  <a:pt x="7" y="2"/>
                  <a:pt x="7" y="2"/>
                </a:cubicBezTo>
                <a:cubicBezTo>
                  <a:pt x="7" y="2"/>
                  <a:pt x="7" y="2"/>
                  <a:pt x="7" y="2"/>
                </a:cubicBezTo>
                <a:cubicBezTo>
                  <a:pt x="7" y="2"/>
                  <a:pt x="7" y="2"/>
                  <a:pt x="7" y="2"/>
                </a:cubicBezTo>
                <a:cubicBezTo>
                  <a:pt x="7" y="2"/>
                  <a:pt x="7" y="2"/>
                  <a:pt x="7" y="2"/>
                </a:cubicBezTo>
                <a:cubicBezTo>
                  <a:pt x="8" y="2"/>
                  <a:pt x="8" y="2"/>
                  <a:pt x="8" y="2"/>
                </a:cubicBezTo>
                <a:cubicBezTo>
                  <a:pt x="8" y="2"/>
                  <a:pt x="8" y="2"/>
                  <a:pt x="8" y="2"/>
                </a:cubicBezTo>
                <a:cubicBezTo>
                  <a:pt x="8" y="2"/>
                  <a:pt x="8" y="2"/>
                  <a:pt x="8" y="2"/>
                </a:cubicBezTo>
                <a:cubicBezTo>
                  <a:pt x="8" y="1"/>
                  <a:pt x="8" y="1"/>
                  <a:pt x="9" y="1"/>
                </a:cubicBezTo>
                <a:cubicBezTo>
                  <a:pt x="9" y="1"/>
                  <a:pt x="9" y="1"/>
                  <a:pt x="9" y="1"/>
                </a:cubicBezTo>
                <a:cubicBezTo>
                  <a:pt x="9" y="1"/>
                  <a:pt x="9" y="1"/>
                  <a:pt x="9" y="1"/>
                </a:cubicBezTo>
                <a:cubicBezTo>
                  <a:pt x="9" y="1"/>
                  <a:pt x="9" y="1"/>
                  <a:pt x="9" y="1"/>
                </a:cubicBezTo>
                <a:cubicBezTo>
                  <a:pt x="9" y="1"/>
                  <a:pt x="9" y="1"/>
                  <a:pt x="9" y="1"/>
                </a:cubicBezTo>
                <a:cubicBezTo>
                  <a:pt x="9" y="1"/>
                  <a:pt x="10" y="1"/>
                  <a:pt x="10" y="1"/>
                </a:cubicBezTo>
                <a:cubicBezTo>
                  <a:pt x="10" y="1"/>
                  <a:pt x="10" y="1"/>
                  <a:pt x="10" y="1"/>
                </a:cubicBezTo>
                <a:cubicBezTo>
                  <a:pt x="10" y="1"/>
                  <a:pt x="10" y="1"/>
                  <a:pt x="10" y="1"/>
                </a:cubicBezTo>
                <a:cubicBezTo>
                  <a:pt x="10" y="1"/>
                  <a:pt x="10" y="1"/>
                  <a:pt x="11" y="1"/>
                </a:cubicBezTo>
                <a:cubicBezTo>
                  <a:pt x="11" y="1"/>
                  <a:pt x="11" y="1"/>
                  <a:pt x="11" y="1"/>
                </a:cubicBezTo>
                <a:cubicBezTo>
                  <a:pt x="11" y="1"/>
                  <a:pt x="11" y="1"/>
                  <a:pt x="11" y="1"/>
                </a:cubicBezTo>
                <a:cubicBezTo>
                  <a:pt x="11" y="1"/>
                  <a:pt x="11" y="0"/>
                  <a:pt x="11" y="0"/>
                </a:cubicBezTo>
                <a:cubicBezTo>
                  <a:pt x="12" y="0"/>
                  <a:pt x="12" y="0"/>
                  <a:pt x="12" y="0"/>
                </a:cubicBezTo>
                <a:cubicBezTo>
                  <a:pt x="12" y="0"/>
                  <a:pt x="12" y="0"/>
                  <a:pt x="12" y="0"/>
                </a:cubicBezTo>
                <a:cubicBezTo>
                  <a:pt x="12" y="0"/>
                  <a:pt x="12" y="0"/>
                  <a:pt x="12" y="0"/>
                </a:cubicBezTo>
                <a:cubicBezTo>
                  <a:pt x="13" y="0"/>
                  <a:pt x="13" y="0"/>
                  <a:pt x="13" y="0"/>
                </a:cubicBezTo>
                <a:cubicBezTo>
                  <a:pt x="13" y="0"/>
                  <a:pt x="13" y="0"/>
                  <a:pt x="13" y="0"/>
                </a:cubicBezTo>
                <a:cubicBezTo>
                  <a:pt x="13" y="0"/>
                  <a:pt x="13" y="0"/>
                  <a:pt x="13" y="0"/>
                </a:cubicBezTo>
                <a:cubicBezTo>
                  <a:pt x="13" y="0"/>
                  <a:pt x="14" y="0"/>
                  <a:pt x="14" y="0"/>
                </a:cubicBezTo>
                <a:cubicBezTo>
                  <a:pt x="14" y="0"/>
                  <a:pt x="14" y="0"/>
                  <a:pt x="14" y="0"/>
                </a:cubicBezTo>
                <a:cubicBezTo>
                  <a:pt x="14" y="0"/>
                  <a:pt x="14" y="0"/>
                  <a:pt x="14" y="0"/>
                </a:cubicBezTo>
                <a:cubicBezTo>
                  <a:pt x="14" y="0"/>
                  <a:pt x="15" y="0"/>
                  <a:pt x="15" y="0"/>
                </a:cubicBezTo>
                <a:cubicBezTo>
                  <a:pt x="15" y="0"/>
                  <a:pt x="15" y="0"/>
                  <a:pt x="15" y="0"/>
                </a:cubicBezTo>
                <a:cubicBezTo>
                  <a:pt x="15" y="0"/>
                  <a:pt x="15" y="0"/>
                  <a:pt x="15" y="0"/>
                </a:cubicBezTo>
                <a:cubicBezTo>
                  <a:pt x="15" y="0"/>
                  <a:pt x="16" y="0"/>
                  <a:pt x="16" y="0"/>
                </a:cubicBezTo>
                <a:cubicBezTo>
                  <a:pt x="16" y="0"/>
                  <a:pt x="16" y="0"/>
                  <a:pt x="16" y="0"/>
                </a:cubicBezTo>
                <a:cubicBezTo>
                  <a:pt x="16" y="0"/>
                  <a:pt x="16" y="1"/>
                  <a:pt x="16" y="1"/>
                </a:cubicBezTo>
                <a:cubicBezTo>
                  <a:pt x="16" y="1"/>
                  <a:pt x="16" y="1"/>
                  <a:pt x="17" y="1"/>
                </a:cubicBezTo>
                <a:cubicBezTo>
                  <a:pt x="17" y="1"/>
                  <a:pt x="17" y="1"/>
                  <a:pt x="17" y="1"/>
                </a:cubicBezTo>
                <a:cubicBezTo>
                  <a:pt x="17" y="1"/>
                  <a:pt x="17" y="1"/>
                  <a:pt x="17" y="1"/>
                </a:cubicBezTo>
                <a:cubicBezTo>
                  <a:pt x="17" y="1"/>
                  <a:pt x="17" y="1"/>
                  <a:pt x="17" y="1"/>
                </a:cubicBezTo>
                <a:cubicBezTo>
                  <a:pt x="18" y="1"/>
                  <a:pt x="18" y="1"/>
                  <a:pt x="18" y="1"/>
                </a:cubicBezTo>
                <a:cubicBezTo>
                  <a:pt x="18" y="1"/>
                  <a:pt x="18" y="1"/>
                  <a:pt x="18" y="1"/>
                </a:cubicBezTo>
                <a:cubicBezTo>
                  <a:pt x="18" y="1"/>
                  <a:pt x="18" y="1"/>
                  <a:pt x="18" y="1"/>
                </a:cubicBezTo>
                <a:cubicBezTo>
                  <a:pt x="18" y="1"/>
                  <a:pt x="18" y="1"/>
                  <a:pt x="19" y="1"/>
                </a:cubicBezTo>
                <a:cubicBezTo>
                  <a:pt x="19" y="1"/>
                  <a:pt x="19" y="1"/>
                  <a:pt x="19" y="1"/>
                </a:cubicBezTo>
                <a:cubicBezTo>
                  <a:pt x="19" y="1"/>
                  <a:pt x="19" y="1"/>
                  <a:pt x="19" y="1"/>
                </a:cubicBezTo>
                <a:cubicBezTo>
                  <a:pt x="19" y="1"/>
                  <a:pt x="19" y="1"/>
                  <a:pt x="19" y="2"/>
                </a:cubicBezTo>
                <a:cubicBezTo>
                  <a:pt x="19" y="2"/>
                  <a:pt x="19" y="2"/>
                  <a:pt x="19" y="2"/>
                </a:cubicBezTo>
                <a:cubicBezTo>
                  <a:pt x="20" y="2"/>
                  <a:pt x="20" y="2"/>
                  <a:pt x="20" y="2"/>
                </a:cubicBezTo>
                <a:cubicBezTo>
                  <a:pt x="20" y="2"/>
                  <a:pt x="20" y="2"/>
                  <a:pt x="20" y="2"/>
                </a:cubicBezTo>
                <a:cubicBezTo>
                  <a:pt x="20" y="2"/>
                  <a:pt x="20" y="2"/>
                  <a:pt x="20" y="2"/>
                </a:cubicBezTo>
                <a:cubicBezTo>
                  <a:pt x="20" y="2"/>
                  <a:pt x="20" y="2"/>
                  <a:pt x="20" y="2"/>
                </a:cubicBezTo>
                <a:cubicBezTo>
                  <a:pt x="21" y="2"/>
                  <a:pt x="21" y="2"/>
                  <a:pt x="21" y="2"/>
                </a:cubicBezTo>
                <a:cubicBezTo>
                  <a:pt x="21" y="2"/>
                  <a:pt x="21" y="2"/>
                  <a:pt x="21" y="2"/>
                </a:cubicBezTo>
                <a:cubicBezTo>
                  <a:pt x="21" y="2"/>
                  <a:pt x="21" y="2"/>
                  <a:pt x="21" y="2"/>
                </a:cubicBezTo>
                <a:cubicBezTo>
                  <a:pt x="21" y="2"/>
                  <a:pt x="21" y="2"/>
                  <a:pt x="21" y="2"/>
                </a:cubicBezTo>
                <a:cubicBezTo>
                  <a:pt x="21" y="2"/>
                  <a:pt x="21" y="3"/>
                  <a:pt x="21" y="3"/>
                </a:cubicBezTo>
                <a:cubicBezTo>
                  <a:pt x="21" y="3"/>
                  <a:pt x="21" y="3"/>
                  <a:pt x="21" y="3"/>
                </a:cubicBezTo>
                <a:cubicBezTo>
                  <a:pt x="21" y="3"/>
                  <a:pt x="21" y="3"/>
                  <a:pt x="21" y="3"/>
                </a:cubicBezTo>
                <a:cubicBezTo>
                  <a:pt x="22" y="3"/>
                  <a:pt x="22" y="3"/>
                  <a:pt x="22" y="3"/>
                </a:cubicBezTo>
                <a:cubicBezTo>
                  <a:pt x="22" y="3"/>
                  <a:pt x="22" y="3"/>
                  <a:pt x="22" y="3"/>
                </a:cubicBezTo>
                <a:cubicBezTo>
                  <a:pt x="22" y="3"/>
                  <a:pt x="22" y="3"/>
                  <a:pt x="22" y="4"/>
                </a:cubicBezTo>
                <a:cubicBezTo>
                  <a:pt x="22" y="4"/>
                  <a:pt x="22" y="4"/>
                  <a:pt x="22" y="4"/>
                </a:cubicBezTo>
                <a:cubicBezTo>
                  <a:pt x="22" y="4"/>
                  <a:pt x="23" y="4"/>
                  <a:pt x="23" y="4"/>
                </a:cubicBezTo>
                <a:cubicBezTo>
                  <a:pt x="23" y="4"/>
                  <a:pt x="23" y="4"/>
                  <a:pt x="23" y="4"/>
                </a:cubicBezTo>
                <a:cubicBezTo>
                  <a:pt x="52" y="33"/>
                  <a:pt x="52" y="33"/>
                  <a:pt x="52" y="33"/>
                </a:cubicBezTo>
                <a:cubicBezTo>
                  <a:pt x="47" y="45"/>
                  <a:pt x="37" y="53"/>
                  <a:pt x="25" y="57"/>
                </a:cubicBezTo>
                <a:close/>
              </a:path>
            </a:pathLst>
          </a:custGeom>
          <a:solidFill>
            <a:srgbClr val="40A5B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 name="Freeform 1271"/>
          <p:cNvSpPr/>
          <p:nvPr/>
        </p:nvSpPr>
        <p:spPr bwMode="auto">
          <a:xfrm>
            <a:off x="7522099" y="3776683"/>
            <a:ext cx="195263" cy="133350"/>
          </a:xfrm>
          <a:custGeom>
            <a:avLst/>
            <a:gdLst>
              <a:gd name="T0" fmla="*/ 22 w 25"/>
              <a:gd name="T1" fmla="*/ 16 h 17"/>
              <a:gd name="T2" fmla="*/ 22 w 25"/>
              <a:gd name="T3" fmla="*/ 13 h 17"/>
              <a:gd name="T4" fmla="*/ 19 w 25"/>
              <a:gd name="T5" fmla="*/ 7 h 17"/>
              <a:gd name="T6" fmla="*/ 13 w 25"/>
              <a:gd name="T7" fmla="*/ 4 h 17"/>
              <a:gd name="T8" fmla="*/ 6 w 25"/>
              <a:gd name="T9" fmla="*/ 7 h 17"/>
              <a:gd name="T10" fmla="*/ 4 w 25"/>
              <a:gd name="T11" fmla="*/ 13 h 17"/>
              <a:gd name="T12" fmla="*/ 4 w 25"/>
              <a:gd name="T13" fmla="*/ 16 h 17"/>
              <a:gd name="T14" fmla="*/ 3 w 25"/>
              <a:gd name="T15" fmla="*/ 17 h 17"/>
              <a:gd name="T16" fmla="*/ 1 w 25"/>
              <a:gd name="T17" fmla="*/ 17 h 17"/>
              <a:gd name="T18" fmla="*/ 0 w 25"/>
              <a:gd name="T19" fmla="*/ 16 h 17"/>
              <a:gd name="T20" fmla="*/ 0 w 25"/>
              <a:gd name="T21" fmla="*/ 13 h 17"/>
              <a:gd name="T22" fmla="*/ 4 w 25"/>
              <a:gd name="T23" fmla="*/ 4 h 17"/>
              <a:gd name="T24" fmla="*/ 13 w 25"/>
              <a:gd name="T25" fmla="*/ 0 h 17"/>
              <a:gd name="T26" fmla="*/ 22 w 25"/>
              <a:gd name="T27" fmla="*/ 4 h 17"/>
              <a:gd name="T28" fmla="*/ 25 w 25"/>
              <a:gd name="T29" fmla="*/ 13 h 17"/>
              <a:gd name="T30" fmla="*/ 25 w 25"/>
              <a:gd name="T31" fmla="*/ 16 h 17"/>
              <a:gd name="T32" fmla="*/ 25 w 25"/>
              <a:gd name="T33" fmla="*/ 17 h 17"/>
              <a:gd name="T34" fmla="*/ 22 w 25"/>
              <a:gd name="T35" fmla="*/ 17 h 17"/>
              <a:gd name="T36" fmla="*/ 22 w 25"/>
              <a:gd name="T37" fmla="*/ 1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 h="17">
                <a:moveTo>
                  <a:pt x="22" y="16"/>
                </a:moveTo>
                <a:cubicBezTo>
                  <a:pt x="22" y="13"/>
                  <a:pt x="22" y="13"/>
                  <a:pt x="22" y="13"/>
                </a:cubicBezTo>
                <a:cubicBezTo>
                  <a:pt x="22" y="10"/>
                  <a:pt x="21" y="8"/>
                  <a:pt x="19" y="7"/>
                </a:cubicBezTo>
                <a:cubicBezTo>
                  <a:pt x="17" y="5"/>
                  <a:pt x="15" y="4"/>
                  <a:pt x="13" y="4"/>
                </a:cubicBezTo>
                <a:cubicBezTo>
                  <a:pt x="10" y="4"/>
                  <a:pt x="8" y="5"/>
                  <a:pt x="6" y="7"/>
                </a:cubicBezTo>
                <a:cubicBezTo>
                  <a:pt x="5" y="8"/>
                  <a:pt x="4" y="10"/>
                  <a:pt x="4" y="13"/>
                </a:cubicBezTo>
                <a:cubicBezTo>
                  <a:pt x="4" y="16"/>
                  <a:pt x="4" y="16"/>
                  <a:pt x="4" y="16"/>
                </a:cubicBezTo>
                <a:cubicBezTo>
                  <a:pt x="4" y="17"/>
                  <a:pt x="4" y="17"/>
                  <a:pt x="3" y="17"/>
                </a:cubicBezTo>
                <a:cubicBezTo>
                  <a:pt x="1" y="17"/>
                  <a:pt x="1" y="17"/>
                  <a:pt x="1" y="17"/>
                </a:cubicBezTo>
                <a:cubicBezTo>
                  <a:pt x="0" y="17"/>
                  <a:pt x="0" y="16"/>
                  <a:pt x="0" y="16"/>
                </a:cubicBezTo>
                <a:cubicBezTo>
                  <a:pt x="0" y="13"/>
                  <a:pt x="0" y="13"/>
                  <a:pt x="0" y="13"/>
                </a:cubicBezTo>
                <a:cubicBezTo>
                  <a:pt x="0" y="9"/>
                  <a:pt x="2" y="6"/>
                  <a:pt x="4" y="4"/>
                </a:cubicBezTo>
                <a:cubicBezTo>
                  <a:pt x="6" y="2"/>
                  <a:pt x="9" y="0"/>
                  <a:pt x="13" y="0"/>
                </a:cubicBezTo>
                <a:cubicBezTo>
                  <a:pt x="16" y="0"/>
                  <a:pt x="19" y="2"/>
                  <a:pt x="22" y="4"/>
                </a:cubicBezTo>
                <a:cubicBezTo>
                  <a:pt x="24" y="6"/>
                  <a:pt x="25" y="9"/>
                  <a:pt x="25" y="13"/>
                </a:cubicBezTo>
                <a:cubicBezTo>
                  <a:pt x="25" y="16"/>
                  <a:pt x="25" y="16"/>
                  <a:pt x="25" y="16"/>
                </a:cubicBezTo>
                <a:cubicBezTo>
                  <a:pt x="25" y="17"/>
                  <a:pt x="25" y="17"/>
                  <a:pt x="25" y="17"/>
                </a:cubicBezTo>
                <a:cubicBezTo>
                  <a:pt x="22" y="17"/>
                  <a:pt x="22" y="17"/>
                  <a:pt x="22" y="17"/>
                </a:cubicBezTo>
                <a:cubicBezTo>
                  <a:pt x="22" y="17"/>
                  <a:pt x="22" y="17"/>
                  <a:pt x="22" y="16"/>
                </a:cubicBezTo>
                <a:close/>
              </a:path>
            </a:pathLst>
          </a:custGeom>
          <a:solidFill>
            <a:srgbClr val="2C3E5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 name="Freeform 1272"/>
          <p:cNvSpPr/>
          <p:nvPr/>
        </p:nvSpPr>
        <p:spPr bwMode="auto">
          <a:xfrm>
            <a:off x="7514161" y="3894158"/>
            <a:ext cx="219075" cy="147638"/>
          </a:xfrm>
          <a:custGeom>
            <a:avLst/>
            <a:gdLst>
              <a:gd name="T0" fmla="*/ 25 w 28"/>
              <a:gd name="T1" fmla="*/ 0 h 19"/>
              <a:gd name="T2" fmla="*/ 3 w 28"/>
              <a:gd name="T3" fmla="*/ 0 h 19"/>
              <a:gd name="T4" fmla="*/ 0 w 28"/>
              <a:gd name="T5" fmla="*/ 3 h 19"/>
              <a:gd name="T6" fmla="*/ 0 w 28"/>
              <a:gd name="T7" fmla="*/ 16 h 19"/>
              <a:gd name="T8" fmla="*/ 3 w 28"/>
              <a:gd name="T9" fmla="*/ 19 h 19"/>
              <a:gd name="T10" fmla="*/ 25 w 28"/>
              <a:gd name="T11" fmla="*/ 19 h 19"/>
              <a:gd name="T12" fmla="*/ 28 w 28"/>
              <a:gd name="T13" fmla="*/ 16 h 19"/>
              <a:gd name="T14" fmla="*/ 28 w 28"/>
              <a:gd name="T15" fmla="*/ 3 h 19"/>
              <a:gd name="T16" fmla="*/ 25 w 28"/>
              <a:gd name="T1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9">
                <a:moveTo>
                  <a:pt x="25" y="0"/>
                </a:moveTo>
                <a:cubicBezTo>
                  <a:pt x="3" y="0"/>
                  <a:pt x="3" y="0"/>
                  <a:pt x="3" y="0"/>
                </a:cubicBezTo>
                <a:cubicBezTo>
                  <a:pt x="1" y="0"/>
                  <a:pt x="0" y="2"/>
                  <a:pt x="0" y="3"/>
                </a:cubicBezTo>
                <a:cubicBezTo>
                  <a:pt x="0" y="16"/>
                  <a:pt x="0" y="16"/>
                  <a:pt x="0" y="16"/>
                </a:cubicBezTo>
                <a:cubicBezTo>
                  <a:pt x="0" y="17"/>
                  <a:pt x="1" y="19"/>
                  <a:pt x="3" y="19"/>
                </a:cubicBezTo>
                <a:cubicBezTo>
                  <a:pt x="25" y="19"/>
                  <a:pt x="25" y="19"/>
                  <a:pt x="25" y="19"/>
                </a:cubicBezTo>
                <a:cubicBezTo>
                  <a:pt x="26" y="19"/>
                  <a:pt x="28" y="17"/>
                  <a:pt x="28" y="16"/>
                </a:cubicBezTo>
                <a:cubicBezTo>
                  <a:pt x="28" y="3"/>
                  <a:pt x="28" y="3"/>
                  <a:pt x="28" y="3"/>
                </a:cubicBezTo>
                <a:cubicBezTo>
                  <a:pt x="28" y="2"/>
                  <a:pt x="26" y="0"/>
                  <a:pt x="25" y="0"/>
                </a:cubicBezTo>
                <a:close/>
              </a:path>
            </a:pathLst>
          </a:custGeom>
          <a:solidFill>
            <a:srgbClr val="DAE1E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2392"/>
          <p:cNvSpPr/>
          <p:nvPr/>
        </p:nvSpPr>
        <p:spPr bwMode="auto">
          <a:xfrm>
            <a:off x="7514161" y="3894158"/>
            <a:ext cx="109538" cy="147638"/>
          </a:xfrm>
          <a:custGeom>
            <a:avLst/>
            <a:gdLst>
              <a:gd name="T0" fmla="*/ 14 w 14"/>
              <a:gd name="T1" fmla="*/ 0 h 19"/>
              <a:gd name="T2" fmla="*/ 3 w 14"/>
              <a:gd name="T3" fmla="*/ 0 h 19"/>
              <a:gd name="T4" fmla="*/ 0 w 14"/>
              <a:gd name="T5" fmla="*/ 3 h 19"/>
              <a:gd name="T6" fmla="*/ 0 w 14"/>
              <a:gd name="T7" fmla="*/ 16 h 19"/>
              <a:gd name="T8" fmla="*/ 3 w 14"/>
              <a:gd name="T9" fmla="*/ 19 h 19"/>
              <a:gd name="T10" fmla="*/ 14 w 14"/>
              <a:gd name="T11" fmla="*/ 19 h 19"/>
              <a:gd name="T12" fmla="*/ 14 w 14"/>
              <a:gd name="T13" fmla="*/ 0 h 19"/>
            </a:gdLst>
            <a:ahLst/>
            <a:cxnLst>
              <a:cxn ang="0">
                <a:pos x="T0" y="T1"/>
              </a:cxn>
              <a:cxn ang="0">
                <a:pos x="T2" y="T3"/>
              </a:cxn>
              <a:cxn ang="0">
                <a:pos x="T4" y="T5"/>
              </a:cxn>
              <a:cxn ang="0">
                <a:pos x="T6" y="T7"/>
              </a:cxn>
              <a:cxn ang="0">
                <a:pos x="T8" y="T9"/>
              </a:cxn>
              <a:cxn ang="0">
                <a:pos x="T10" y="T11"/>
              </a:cxn>
              <a:cxn ang="0">
                <a:pos x="T12" y="T13"/>
              </a:cxn>
            </a:cxnLst>
            <a:rect l="0" t="0" r="r" b="b"/>
            <a:pathLst>
              <a:path w="14" h="19">
                <a:moveTo>
                  <a:pt x="14" y="0"/>
                </a:moveTo>
                <a:cubicBezTo>
                  <a:pt x="3" y="0"/>
                  <a:pt x="3" y="0"/>
                  <a:pt x="3" y="0"/>
                </a:cubicBezTo>
                <a:cubicBezTo>
                  <a:pt x="1" y="0"/>
                  <a:pt x="0" y="1"/>
                  <a:pt x="0" y="3"/>
                </a:cubicBezTo>
                <a:cubicBezTo>
                  <a:pt x="0" y="16"/>
                  <a:pt x="0" y="16"/>
                  <a:pt x="0" y="16"/>
                </a:cubicBezTo>
                <a:cubicBezTo>
                  <a:pt x="0" y="17"/>
                  <a:pt x="1" y="19"/>
                  <a:pt x="3" y="19"/>
                </a:cubicBezTo>
                <a:cubicBezTo>
                  <a:pt x="14" y="19"/>
                  <a:pt x="14" y="19"/>
                  <a:pt x="14" y="19"/>
                </a:cubicBezTo>
                <a:lnTo>
                  <a:pt x="14" y="0"/>
                </a:lnTo>
                <a:close/>
              </a:path>
            </a:pathLst>
          </a:custGeom>
          <a:solidFill>
            <a:srgbClr val="ECF0F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Freeform 2393"/>
          <p:cNvSpPr/>
          <p:nvPr/>
        </p:nvSpPr>
        <p:spPr bwMode="auto">
          <a:xfrm>
            <a:off x="7599886" y="3924320"/>
            <a:ext cx="39688" cy="85725"/>
          </a:xfrm>
          <a:custGeom>
            <a:avLst/>
            <a:gdLst>
              <a:gd name="T0" fmla="*/ 3 w 5"/>
              <a:gd name="T1" fmla="*/ 0 h 11"/>
              <a:gd name="T2" fmla="*/ 5 w 5"/>
              <a:gd name="T3" fmla="*/ 3 h 11"/>
              <a:gd name="T4" fmla="*/ 4 w 5"/>
              <a:gd name="T5" fmla="*/ 6 h 11"/>
              <a:gd name="T6" fmla="*/ 4 w 5"/>
              <a:gd name="T7" fmla="*/ 10 h 11"/>
              <a:gd name="T8" fmla="*/ 3 w 5"/>
              <a:gd name="T9" fmla="*/ 11 h 11"/>
              <a:gd name="T10" fmla="*/ 2 w 5"/>
              <a:gd name="T11" fmla="*/ 11 h 11"/>
              <a:gd name="T12" fmla="*/ 1 w 5"/>
              <a:gd name="T13" fmla="*/ 10 h 11"/>
              <a:gd name="T14" fmla="*/ 1 w 5"/>
              <a:gd name="T15" fmla="*/ 6 h 11"/>
              <a:gd name="T16" fmla="*/ 0 w 5"/>
              <a:gd name="T17" fmla="*/ 3 h 11"/>
              <a:gd name="T18" fmla="*/ 3 w 5"/>
              <a:gd name="T1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11">
                <a:moveTo>
                  <a:pt x="3" y="0"/>
                </a:moveTo>
                <a:cubicBezTo>
                  <a:pt x="4" y="0"/>
                  <a:pt x="5" y="2"/>
                  <a:pt x="5" y="3"/>
                </a:cubicBezTo>
                <a:cubicBezTo>
                  <a:pt x="5" y="4"/>
                  <a:pt x="5" y="5"/>
                  <a:pt x="4" y="6"/>
                </a:cubicBezTo>
                <a:cubicBezTo>
                  <a:pt x="4" y="10"/>
                  <a:pt x="4" y="10"/>
                  <a:pt x="4" y="10"/>
                </a:cubicBezTo>
                <a:cubicBezTo>
                  <a:pt x="4" y="11"/>
                  <a:pt x="4" y="11"/>
                  <a:pt x="3" y="11"/>
                </a:cubicBezTo>
                <a:cubicBezTo>
                  <a:pt x="2" y="11"/>
                  <a:pt x="2" y="11"/>
                  <a:pt x="2" y="11"/>
                </a:cubicBezTo>
                <a:cubicBezTo>
                  <a:pt x="2" y="11"/>
                  <a:pt x="1" y="11"/>
                  <a:pt x="1" y="10"/>
                </a:cubicBezTo>
                <a:cubicBezTo>
                  <a:pt x="1" y="6"/>
                  <a:pt x="1" y="6"/>
                  <a:pt x="1" y="6"/>
                </a:cubicBezTo>
                <a:cubicBezTo>
                  <a:pt x="0" y="5"/>
                  <a:pt x="0" y="4"/>
                  <a:pt x="0" y="3"/>
                </a:cubicBezTo>
                <a:cubicBezTo>
                  <a:pt x="0" y="2"/>
                  <a:pt x="1" y="0"/>
                  <a:pt x="3" y="0"/>
                </a:cubicBezTo>
                <a:close/>
              </a:path>
            </a:pathLst>
          </a:custGeom>
          <a:solidFill>
            <a:srgbClr val="2C3E5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4" name="Oval 315"/>
          <p:cNvSpPr>
            <a:spLocks noChangeArrowheads="1"/>
          </p:cNvSpPr>
          <p:nvPr/>
        </p:nvSpPr>
        <p:spPr bwMode="auto">
          <a:xfrm>
            <a:off x="9990197" y="2629713"/>
            <a:ext cx="636587" cy="646113"/>
          </a:xfrm>
          <a:prstGeom prst="ellipse">
            <a:avLst/>
          </a:prstGeom>
          <a:solidFill>
            <a:srgbClr val="50BFD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5" name="Freeform 316"/>
          <p:cNvSpPr>
            <a:spLocks noEditPoints="1"/>
          </p:cNvSpPr>
          <p:nvPr/>
        </p:nvSpPr>
        <p:spPr bwMode="auto">
          <a:xfrm>
            <a:off x="10285472" y="2629713"/>
            <a:ext cx="341312" cy="334963"/>
          </a:xfrm>
          <a:custGeom>
            <a:avLst/>
            <a:gdLst>
              <a:gd name="T0" fmla="*/ 6 w 44"/>
              <a:gd name="T1" fmla="*/ 0 h 43"/>
              <a:gd name="T2" fmla="*/ 0 w 44"/>
              <a:gd name="T3" fmla="*/ 0 h 43"/>
              <a:gd name="T4" fmla="*/ 3 w 44"/>
              <a:gd name="T5" fmla="*/ 0 h 43"/>
              <a:gd name="T6" fmla="*/ 6 w 44"/>
              <a:gd name="T7" fmla="*/ 0 h 43"/>
              <a:gd name="T8" fmla="*/ 44 w 44"/>
              <a:gd name="T9" fmla="*/ 43 h 43"/>
              <a:gd name="T10" fmla="*/ 44 w 44"/>
              <a:gd name="T11" fmla="*/ 41 h 43"/>
              <a:gd name="T12" fmla="*/ 44 w 44"/>
              <a:gd name="T13" fmla="*/ 42 h 43"/>
              <a:gd name="T14" fmla="*/ 44 w 44"/>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43">
                <a:moveTo>
                  <a:pt x="6" y="0"/>
                </a:moveTo>
                <a:cubicBezTo>
                  <a:pt x="0" y="0"/>
                  <a:pt x="0" y="0"/>
                  <a:pt x="0" y="0"/>
                </a:cubicBezTo>
                <a:cubicBezTo>
                  <a:pt x="1" y="0"/>
                  <a:pt x="2" y="0"/>
                  <a:pt x="3" y="0"/>
                </a:cubicBezTo>
                <a:cubicBezTo>
                  <a:pt x="4" y="0"/>
                  <a:pt x="5" y="0"/>
                  <a:pt x="6" y="0"/>
                </a:cubicBezTo>
                <a:close/>
                <a:moveTo>
                  <a:pt x="44" y="43"/>
                </a:moveTo>
                <a:cubicBezTo>
                  <a:pt x="44" y="41"/>
                  <a:pt x="44" y="41"/>
                  <a:pt x="44" y="41"/>
                </a:cubicBezTo>
                <a:cubicBezTo>
                  <a:pt x="44" y="41"/>
                  <a:pt x="44" y="41"/>
                  <a:pt x="44" y="42"/>
                </a:cubicBezTo>
                <a:cubicBezTo>
                  <a:pt x="44" y="42"/>
                  <a:pt x="44" y="42"/>
                  <a:pt x="44" y="43"/>
                </a:cubicBezTo>
                <a:close/>
              </a:path>
            </a:pathLst>
          </a:custGeom>
          <a:solidFill>
            <a:srgbClr val="40A5B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6" name="Freeform 3005"/>
          <p:cNvSpPr/>
          <p:nvPr/>
        </p:nvSpPr>
        <p:spPr bwMode="auto">
          <a:xfrm>
            <a:off x="10169584" y="2824975"/>
            <a:ext cx="450850" cy="427038"/>
          </a:xfrm>
          <a:custGeom>
            <a:avLst/>
            <a:gdLst>
              <a:gd name="T0" fmla="*/ 58 w 58"/>
              <a:gd name="T1" fmla="*/ 27 h 55"/>
              <a:gd name="T2" fmla="*/ 1 w 58"/>
              <a:gd name="T3" fmla="*/ 23 h 55"/>
              <a:gd name="T4" fmla="*/ 1 w 58"/>
              <a:gd name="T5" fmla="*/ 22 h 55"/>
              <a:gd name="T6" fmla="*/ 0 w 58"/>
              <a:gd name="T7" fmla="*/ 22 h 55"/>
              <a:gd name="T8" fmla="*/ 0 w 58"/>
              <a:gd name="T9" fmla="*/ 14 h 55"/>
              <a:gd name="T10" fmla="*/ 1 w 58"/>
              <a:gd name="T11" fmla="*/ 14 h 55"/>
              <a:gd name="T12" fmla="*/ 1 w 58"/>
              <a:gd name="T13" fmla="*/ 14 h 55"/>
              <a:gd name="T14" fmla="*/ 1 w 58"/>
              <a:gd name="T15" fmla="*/ 13 h 55"/>
              <a:gd name="T16" fmla="*/ 5 w 58"/>
              <a:gd name="T17" fmla="*/ 13 h 55"/>
              <a:gd name="T18" fmla="*/ 5 w 58"/>
              <a:gd name="T19" fmla="*/ 13 h 55"/>
              <a:gd name="T20" fmla="*/ 5 w 58"/>
              <a:gd name="T21" fmla="*/ 13 h 55"/>
              <a:gd name="T22" fmla="*/ 6 w 58"/>
              <a:gd name="T23" fmla="*/ 13 h 55"/>
              <a:gd name="T24" fmla="*/ 6 w 58"/>
              <a:gd name="T25" fmla="*/ 12 h 55"/>
              <a:gd name="T26" fmla="*/ 17 w 58"/>
              <a:gd name="T27" fmla="*/ 5 h 55"/>
              <a:gd name="T28" fmla="*/ 18 w 58"/>
              <a:gd name="T29" fmla="*/ 5 h 55"/>
              <a:gd name="T30" fmla="*/ 18 w 58"/>
              <a:gd name="T31" fmla="*/ 5 h 55"/>
              <a:gd name="T32" fmla="*/ 18 w 58"/>
              <a:gd name="T33" fmla="*/ 5 h 55"/>
              <a:gd name="T34" fmla="*/ 19 w 58"/>
              <a:gd name="T35" fmla="*/ 5 h 55"/>
              <a:gd name="T36" fmla="*/ 22 w 58"/>
              <a:gd name="T37" fmla="*/ 8 h 55"/>
              <a:gd name="T38" fmla="*/ 22 w 58"/>
              <a:gd name="T39" fmla="*/ 8 h 55"/>
              <a:gd name="T40" fmla="*/ 22 w 58"/>
              <a:gd name="T41" fmla="*/ 8 h 55"/>
              <a:gd name="T42" fmla="*/ 22 w 58"/>
              <a:gd name="T43" fmla="*/ 7 h 55"/>
              <a:gd name="T44" fmla="*/ 23 w 58"/>
              <a:gd name="T45" fmla="*/ 6 h 55"/>
              <a:gd name="T46" fmla="*/ 24 w 58"/>
              <a:gd name="T47" fmla="*/ 6 h 55"/>
              <a:gd name="T48" fmla="*/ 24 w 58"/>
              <a:gd name="T49" fmla="*/ 6 h 55"/>
              <a:gd name="T50" fmla="*/ 24 w 58"/>
              <a:gd name="T51" fmla="*/ 6 h 55"/>
              <a:gd name="T52" fmla="*/ 25 w 58"/>
              <a:gd name="T53" fmla="*/ 6 h 55"/>
              <a:gd name="T54" fmla="*/ 25 w 58"/>
              <a:gd name="T55" fmla="*/ 6 h 55"/>
              <a:gd name="T56" fmla="*/ 25 w 58"/>
              <a:gd name="T57" fmla="*/ 6 h 55"/>
              <a:gd name="T58" fmla="*/ 25 w 58"/>
              <a:gd name="T59" fmla="*/ 6 h 55"/>
              <a:gd name="T60" fmla="*/ 33 w 58"/>
              <a:gd name="T61" fmla="*/ 14 h 55"/>
              <a:gd name="T62" fmla="*/ 33 w 58"/>
              <a:gd name="T63" fmla="*/ 12 h 55"/>
              <a:gd name="T64" fmla="*/ 32 w 58"/>
              <a:gd name="T65" fmla="*/ 10 h 55"/>
              <a:gd name="T66" fmla="*/ 31 w 58"/>
              <a:gd name="T67" fmla="*/ 8 h 55"/>
              <a:gd name="T68" fmla="*/ 30 w 58"/>
              <a:gd name="T69" fmla="*/ 7 h 55"/>
              <a:gd name="T70" fmla="*/ 29 w 58"/>
              <a:gd name="T71" fmla="*/ 5 h 55"/>
              <a:gd name="T72" fmla="*/ 28 w 58"/>
              <a:gd name="T73" fmla="*/ 3 h 55"/>
              <a:gd name="T74" fmla="*/ 28 w 58"/>
              <a:gd name="T75" fmla="*/ 3 h 55"/>
              <a:gd name="T76" fmla="*/ 28 w 58"/>
              <a:gd name="T77" fmla="*/ 3 h 55"/>
              <a:gd name="T78" fmla="*/ 28 w 58"/>
              <a:gd name="T79" fmla="*/ 3 h 55"/>
              <a:gd name="T80" fmla="*/ 28 w 58"/>
              <a:gd name="T81" fmla="*/ 2 h 55"/>
              <a:gd name="T82" fmla="*/ 28 w 58"/>
              <a:gd name="T83" fmla="*/ 2 h 55"/>
              <a:gd name="T84" fmla="*/ 28 w 58"/>
              <a:gd name="T85" fmla="*/ 2 h 55"/>
              <a:gd name="T86" fmla="*/ 28 w 58"/>
              <a:gd name="T87" fmla="*/ 2 h 55"/>
              <a:gd name="T88" fmla="*/ 28 w 58"/>
              <a:gd name="T89" fmla="*/ 1 h 55"/>
              <a:gd name="T90" fmla="*/ 30 w 58"/>
              <a:gd name="T91" fmla="*/ 0 h 55"/>
              <a:gd name="T92" fmla="*/ 30 w 58"/>
              <a:gd name="T93" fmla="*/ 0 h 55"/>
              <a:gd name="T94" fmla="*/ 30 w 58"/>
              <a:gd name="T95" fmla="*/ 0 h 55"/>
              <a:gd name="T96" fmla="*/ 30 w 58"/>
              <a:gd name="T97" fmla="*/ 0 h 55"/>
              <a:gd name="T98" fmla="*/ 31 w 58"/>
              <a:gd name="T99" fmla="*/ 0 h 55"/>
              <a:gd name="T100" fmla="*/ 31 w 58"/>
              <a:gd name="T101" fmla="*/ 0 h 55"/>
              <a:gd name="T102" fmla="*/ 31 w 58"/>
              <a:gd name="T103" fmla="*/ 0 h 55"/>
              <a:gd name="T104" fmla="*/ 31 w 58"/>
              <a:gd name="T105"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8" h="55">
                <a:moveTo>
                  <a:pt x="32" y="0"/>
                </a:moveTo>
                <a:cubicBezTo>
                  <a:pt x="58" y="27"/>
                  <a:pt x="58" y="27"/>
                  <a:pt x="58" y="27"/>
                </a:cubicBezTo>
                <a:cubicBezTo>
                  <a:pt x="55" y="40"/>
                  <a:pt x="46" y="50"/>
                  <a:pt x="33" y="55"/>
                </a:cubicBezTo>
                <a:cubicBezTo>
                  <a:pt x="1" y="23"/>
                  <a:pt x="1" y="23"/>
                  <a:pt x="1" y="23"/>
                </a:cubicBezTo>
                <a:cubicBezTo>
                  <a:pt x="1" y="23"/>
                  <a:pt x="1" y="23"/>
                  <a:pt x="1" y="23"/>
                </a:cubicBezTo>
                <a:cubicBezTo>
                  <a:pt x="1" y="22"/>
                  <a:pt x="1" y="22"/>
                  <a:pt x="1" y="22"/>
                </a:cubicBezTo>
                <a:cubicBezTo>
                  <a:pt x="0" y="22"/>
                  <a:pt x="0" y="22"/>
                  <a:pt x="0" y="22"/>
                </a:cubicBezTo>
                <a:cubicBezTo>
                  <a:pt x="0" y="22"/>
                  <a:pt x="0" y="22"/>
                  <a:pt x="0" y="22"/>
                </a:cubicBezTo>
                <a:cubicBezTo>
                  <a:pt x="0" y="14"/>
                  <a:pt x="0" y="14"/>
                  <a:pt x="0" y="14"/>
                </a:cubicBezTo>
                <a:cubicBezTo>
                  <a:pt x="0" y="14"/>
                  <a:pt x="0" y="14"/>
                  <a:pt x="0" y="14"/>
                </a:cubicBezTo>
                <a:cubicBezTo>
                  <a:pt x="1" y="14"/>
                  <a:pt x="1" y="14"/>
                  <a:pt x="1" y="14"/>
                </a:cubicBezTo>
                <a:cubicBezTo>
                  <a:pt x="1" y="14"/>
                  <a:pt x="1" y="14"/>
                  <a:pt x="1" y="14"/>
                </a:cubicBezTo>
                <a:cubicBezTo>
                  <a:pt x="1" y="14"/>
                  <a:pt x="1" y="14"/>
                  <a:pt x="1" y="14"/>
                </a:cubicBezTo>
                <a:cubicBezTo>
                  <a:pt x="1" y="14"/>
                  <a:pt x="1" y="14"/>
                  <a:pt x="1" y="14"/>
                </a:cubicBezTo>
                <a:cubicBezTo>
                  <a:pt x="1" y="13"/>
                  <a:pt x="1" y="13"/>
                  <a:pt x="1" y="13"/>
                </a:cubicBezTo>
                <a:cubicBezTo>
                  <a:pt x="1" y="13"/>
                  <a:pt x="1" y="13"/>
                  <a:pt x="1" y="13"/>
                </a:cubicBezTo>
                <a:cubicBezTo>
                  <a:pt x="2" y="13"/>
                  <a:pt x="2" y="13"/>
                  <a:pt x="2" y="13"/>
                </a:cubicBezTo>
                <a:cubicBezTo>
                  <a:pt x="5" y="13"/>
                  <a:pt x="5" y="13"/>
                  <a:pt x="5" y="13"/>
                </a:cubicBezTo>
                <a:cubicBezTo>
                  <a:pt x="5" y="13"/>
                  <a:pt x="5" y="13"/>
                  <a:pt x="5" y="13"/>
                </a:cubicBezTo>
                <a:cubicBezTo>
                  <a:pt x="5" y="13"/>
                  <a:pt x="5" y="13"/>
                  <a:pt x="5" y="13"/>
                </a:cubicBezTo>
                <a:cubicBezTo>
                  <a:pt x="5" y="13"/>
                  <a:pt x="5" y="13"/>
                  <a:pt x="5" y="13"/>
                </a:cubicBezTo>
                <a:cubicBezTo>
                  <a:pt x="5" y="13"/>
                  <a:pt x="5" y="13"/>
                  <a:pt x="5" y="13"/>
                </a:cubicBezTo>
                <a:cubicBezTo>
                  <a:pt x="5" y="13"/>
                  <a:pt x="5" y="13"/>
                  <a:pt x="5" y="13"/>
                </a:cubicBezTo>
                <a:cubicBezTo>
                  <a:pt x="6" y="13"/>
                  <a:pt x="6" y="13"/>
                  <a:pt x="6" y="13"/>
                </a:cubicBezTo>
                <a:cubicBezTo>
                  <a:pt x="6" y="13"/>
                  <a:pt x="6" y="13"/>
                  <a:pt x="6" y="13"/>
                </a:cubicBezTo>
                <a:cubicBezTo>
                  <a:pt x="6" y="12"/>
                  <a:pt x="6" y="12"/>
                  <a:pt x="6" y="12"/>
                </a:cubicBezTo>
                <a:cubicBezTo>
                  <a:pt x="17" y="5"/>
                  <a:pt x="17" y="5"/>
                  <a:pt x="17" y="5"/>
                </a:cubicBezTo>
                <a:cubicBezTo>
                  <a:pt x="17" y="5"/>
                  <a:pt x="17" y="5"/>
                  <a:pt x="17" y="5"/>
                </a:cubicBezTo>
                <a:cubicBezTo>
                  <a:pt x="17" y="5"/>
                  <a:pt x="17" y="5"/>
                  <a:pt x="17" y="5"/>
                </a:cubicBezTo>
                <a:cubicBezTo>
                  <a:pt x="18" y="5"/>
                  <a:pt x="18" y="5"/>
                  <a:pt x="18" y="5"/>
                </a:cubicBezTo>
                <a:cubicBezTo>
                  <a:pt x="18" y="5"/>
                  <a:pt x="18" y="5"/>
                  <a:pt x="18" y="5"/>
                </a:cubicBezTo>
                <a:cubicBezTo>
                  <a:pt x="18" y="5"/>
                  <a:pt x="18" y="5"/>
                  <a:pt x="18" y="5"/>
                </a:cubicBezTo>
                <a:cubicBezTo>
                  <a:pt x="18" y="5"/>
                  <a:pt x="18" y="5"/>
                  <a:pt x="18" y="5"/>
                </a:cubicBezTo>
                <a:cubicBezTo>
                  <a:pt x="18" y="5"/>
                  <a:pt x="18" y="5"/>
                  <a:pt x="18" y="5"/>
                </a:cubicBezTo>
                <a:cubicBezTo>
                  <a:pt x="18" y="5"/>
                  <a:pt x="18" y="5"/>
                  <a:pt x="18" y="5"/>
                </a:cubicBezTo>
                <a:cubicBezTo>
                  <a:pt x="19" y="5"/>
                  <a:pt x="19" y="5"/>
                  <a:pt x="19" y="5"/>
                </a:cubicBezTo>
                <a:cubicBezTo>
                  <a:pt x="19" y="5"/>
                  <a:pt x="19" y="5"/>
                  <a:pt x="19" y="5"/>
                </a:cubicBezTo>
                <a:cubicBezTo>
                  <a:pt x="22" y="8"/>
                  <a:pt x="22" y="8"/>
                  <a:pt x="22" y="8"/>
                </a:cubicBezTo>
                <a:cubicBezTo>
                  <a:pt x="22" y="8"/>
                  <a:pt x="22" y="8"/>
                  <a:pt x="22" y="8"/>
                </a:cubicBezTo>
                <a:cubicBezTo>
                  <a:pt x="22" y="8"/>
                  <a:pt x="22" y="8"/>
                  <a:pt x="22" y="8"/>
                </a:cubicBezTo>
                <a:cubicBezTo>
                  <a:pt x="22" y="8"/>
                  <a:pt x="22" y="8"/>
                  <a:pt x="22" y="8"/>
                </a:cubicBezTo>
                <a:cubicBezTo>
                  <a:pt x="22" y="8"/>
                  <a:pt x="22" y="8"/>
                  <a:pt x="22" y="8"/>
                </a:cubicBezTo>
                <a:cubicBezTo>
                  <a:pt x="22" y="8"/>
                  <a:pt x="22" y="8"/>
                  <a:pt x="22" y="8"/>
                </a:cubicBezTo>
                <a:cubicBezTo>
                  <a:pt x="22" y="7"/>
                  <a:pt x="22" y="7"/>
                  <a:pt x="22" y="7"/>
                </a:cubicBezTo>
                <a:cubicBezTo>
                  <a:pt x="22" y="7"/>
                  <a:pt x="22" y="7"/>
                  <a:pt x="22" y="7"/>
                </a:cubicBezTo>
                <a:cubicBezTo>
                  <a:pt x="23" y="6"/>
                  <a:pt x="23" y="6"/>
                  <a:pt x="23" y="6"/>
                </a:cubicBezTo>
                <a:cubicBezTo>
                  <a:pt x="24" y="6"/>
                  <a:pt x="24" y="6"/>
                  <a:pt x="24" y="6"/>
                </a:cubicBezTo>
                <a:cubicBezTo>
                  <a:pt x="24" y="6"/>
                  <a:pt x="24" y="6"/>
                  <a:pt x="24" y="6"/>
                </a:cubicBezTo>
                <a:cubicBezTo>
                  <a:pt x="24" y="6"/>
                  <a:pt x="24" y="6"/>
                  <a:pt x="24" y="6"/>
                </a:cubicBezTo>
                <a:cubicBezTo>
                  <a:pt x="24" y="6"/>
                  <a:pt x="24" y="6"/>
                  <a:pt x="24" y="6"/>
                </a:cubicBezTo>
                <a:cubicBezTo>
                  <a:pt x="24" y="6"/>
                  <a:pt x="24" y="6"/>
                  <a:pt x="24" y="6"/>
                </a:cubicBezTo>
                <a:cubicBezTo>
                  <a:pt x="24" y="6"/>
                  <a:pt x="24" y="6"/>
                  <a:pt x="24" y="6"/>
                </a:cubicBezTo>
                <a:cubicBezTo>
                  <a:pt x="24" y="6"/>
                  <a:pt x="24" y="6"/>
                  <a:pt x="24" y="6"/>
                </a:cubicBezTo>
                <a:cubicBezTo>
                  <a:pt x="25" y="6"/>
                  <a:pt x="25" y="6"/>
                  <a:pt x="25" y="6"/>
                </a:cubicBezTo>
                <a:cubicBezTo>
                  <a:pt x="25" y="6"/>
                  <a:pt x="25" y="6"/>
                  <a:pt x="25" y="6"/>
                </a:cubicBezTo>
                <a:cubicBezTo>
                  <a:pt x="25" y="6"/>
                  <a:pt x="25" y="6"/>
                  <a:pt x="25" y="6"/>
                </a:cubicBezTo>
                <a:cubicBezTo>
                  <a:pt x="25" y="6"/>
                  <a:pt x="25" y="6"/>
                  <a:pt x="25" y="6"/>
                </a:cubicBezTo>
                <a:cubicBezTo>
                  <a:pt x="25" y="6"/>
                  <a:pt x="25" y="6"/>
                  <a:pt x="25" y="6"/>
                </a:cubicBezTo>
                <a:cubicBezTo>
                  <a:pt x="25" y="6"/>
                  <a:pt x="25" y="6"/>
                  <a:pt x="25" y="6"/>
                </a:cubicBezTo>
                <a:cubicBezTo>
                  <a:pt x="25" y="6"/>
                  <a:pt x="25" y="6"/>
                  <a:pt x="25" y="6"/>
                </a:cubicBezTo>
                <a:cubicBezTo>
                  <a:pt x="25" y="6"/>
                  <a:pt x="25" y="6"/>
                  <a:pt x="25" y="6"/>
                </a:cubicBezTo>
                <a:cubicBezTo>
                  <a:pt x="33" y="14"/>
                  <a:pt x="33" y="14"/>
                  <a:pt x="33" y="14"/>
                </a:cubicBezTo>
                <a:cubicBezTo>
                  <a:pt x="33" y="13"/>
                  <a:pt x="33" y="13"/>
                  <a:pt x="33" y="13"/>
                </a:cubicBezTo>
                <a:cubicBezTo>
                  <a:pt x="33" y="12"/>
                  <a:pt x="33" y="12"/>
                  <a:pt x="33" y="12"/>
                </a:cubicBezTo>
                <a:cubicBezTo>
                  <a:pt x="33" y="11"/>
                  <a:pt x="33" y="11"/>
                  <a:pt x="33" y="11"/>
                </a:cubicBezTo>
                <a:cubicBezTo>
                  <a:pt x="32" y="10"/>
                  <a:pt x="32" y="10"/>
                  <a:pt x="32" y="10"/>
                </a:cubicBezTo>
                <a:cubicBezTo>
                  <a:pt x="32" y="9"/>
                  <a:pt x="32" y="9"/>
                  <a:pt x="32" y="9"/>
                </a:cubicBezTo>
                <a:cubicBezTo>
                  <a:pt x="31" y="8"/>
                  <a:pt x="31" y="8"/>
                  <a:pt x="31" y="8"/>
                </a:cubicBezTo>
                <a:cubicBezTo>
                  <a:pt x="31" y="8"/>
                  <a:pt x="31" y="8"/>
                  <a:pt x="31" y="8"/>
                </a:cubicBezTo>
                <a:cubicBezTo>
                  <a:pt x="30" y="7"/>
                  <a:pt x="30" y="7"/>
                  <a:pt x="30" y="7"/>
                </a:cubicBezTo>
                <a:cubicBezTo>
                  <a:pt x="30" y="6"/>
                  <a:pt x="30" y="6"/>
                  <a:pt x="30" y="6"/>
                </a:cubicBezTo>
                <a:cubicBezTo>
                  <a:pt x="29" y="5"/>
                  <a:pt x="29" y="5"/>
                  <a:pt x="29" y="5"/>
                </a:cubicBezTo>
                <a:cubicBezTo>
                  <a:pt x="29" y="4"/>
                  <a:pt x="29" y="4"/>
                  <a:pt x="29" y="4"/>
                </a:cubicBezTo>
                <a:cubicBezTo>
                  <a:pt x="28" y="3"/>
                  <a:pt x="28" y="3"/>
                  <a:pt x="28" y="3"/>
                </a:cubicBezTo>
                <a:cubicBezTo>
                  <a:pt x="28" y="3"/>
                  <a:pt x="28" y="3"/>
                  <a:pt x="28" y="3"/>
                </a:cubicBezTo>
                <a:cubicBezTo>
                  <a:pt x="28" y="3"/>
                  <a:pt x="28" y="3"/>
                  <a:pt x="28" y="3"/>
                </a:cubicBezTo>
                <a:cubicBezTo>
                  <a:pt x="28" y="3"/>
                  <a:pt x="28" y="3"/>
                  <a:pt x="28" y="3"/>
                </a:cubicBezTo>
                <a:cubicBezTo>
                  <a:pt x="28" y="3"/>
                  <a:pt x="28" y="3"/>
                  <a:pt x="28" y="3"/>
                </a:cubicBezTo>
                <a:cubicBezTo>
                  <a:pt x="28" y="3"/>
                  <a:pt x="28" y="3"/>
                  <a:pt x="28" y="3"/>
                </a:cubicBezTo>
                <a:cubicBezTo>
                  <a:pt x="28" y="3"/>
                  <a:pt x="28" y="3"/>
                  <a:pt x="28" y="3"/>
                </a:cubicBezTo>
                <a:cubicBezTo>
                  <a:pt x="28" y="2"/>
                  <a:pt x="28" y="2"/>
                  <a:pt x="28" y="2"/>
                </a:cubicBezTo>
                <a:cubicBezTo>
                  <a:pt x="28" y="2"/>
                  <a:pt x="28" y="2"/>
                  <a:pt x="28" y="2"/>
                </a:cubicBezTo>
                <a:cubicBezTo>
                  <a:pt x="28" y="2"/>
                  <a:pt x="28" y="2"/>
                  <a:pt x="28" y="2"/>
                </a:cubicBezTo>
                <a:cubicBezTo>
                  <a:pt x="28" y="2"/>
                  <a:pt x="28" y="2"/>
                  <a:pt x="28" y="2"/>
                </a:cubicBezTo>
                <a:cubicBezTo>
                  <a:pt x="28" y="2"/>
                  <a:pt x="28" y="2"/>
                  <a:pt x="28" y="2"/>
                </a:cubicBezTo>
                <a:cubicBezTo>
                  <a:pt x="28" y="2"/>
                  <a:pt x="28" y="2"/>
                  <a:pt x="28" y="2"/>
                </a:cubicBezTo>
                <a:cubicBezTo>
                  <a:pt x="28" y="2"/>
                  <a:pt x="28" y="2"/>
                  <a:pt x="28" y="2"/>
                </a:cubicBezTo>
                <a:cubicBezTo>
                  <a:pt x="28" y="2"/>
                  <a:pt x="28" y="2"/>
                  <a:pt x="28" y="2"/>
                </a:cubicBezTo>
                <a:cubicBezTo>
                  <a:pt x="28" y="1"/>
                  <a:pt x="28" y="1"/>
                  <a:pt x="28" y="1"/>
                </a:cubicBezTo>
                <a:cubicBezTo>
                  <a:pt x="28" y="1"/>
                  <a:pt x="28" y="1"/>
                  <a:pt x="28" y="1"/>
                </a:cubicBezTo>
                <a:cubicBezTo>
                  <a:pt x="29" y="0"/>
                  <a:pt x="29" y="0"/>
                  <a:pt x="29" y="0"/>
                </a:cubicBezTo>
                <a:cubicBezTo>
                  <a:pt x="30" y="0"/>
                  <a:pt x="30" y="0"/>
                  <a:pt x="30" y="0"/>
                </a:cubicBezTo>
                <a:cubicBezTo>
                  <a:pt x="30" y="0"/>
                  <a:pt x="30" y="0"/>
                  <a:pt x="30" y="0"/>
                </a:cubicBezTo>
                <a:cubicBezTo>
                  <a:pt x="30" y="0"/>
                  <a:pt x="30" y="0"/>
                  <a:pt x="30" y="0"/>
                </a:cubicBezTo>
                <a:cubicBezTo>
                  <a:pt x="30" y="0"/>
                  <a:pt x="30" y="0"/>
                  <a:pt x="30" y="0"/>
                </a:cubicBezTo>
                <a:cubicBezTo>
                  <a:pt x="30" y="0"/>
                  <a:pt x="30" y="0"/>
                  <a:pt x="30" y="0"/>
                </a:cubicBezTo>
                <a:cubicBezTo>
                  <a:pt x="30" y="0"/>
                  <a:pt x="30" y="0"/>
                  <a:pt x="30" y="0"/>
                </a:cubicBezTo>
                <a:cubicBezTo>
                  <a:pt x="30" y="0"/>
                  <a:pt x="30" y="0"/>
                  <a:pt x="30" y="0"/>
                </a:cubicBezTo>
                <a:cubicBezTo>
                  <a:pt x="31" y="0"/>
                  <a:pt x="31" y="0"/>
                  <a:pt x="31" y="0"/>
                </a:cubicBezTo>
                <a:cubicBezTo>
                  <a:pt x="31" y="0"/>
                  <a:pt x="31" y="0"/>
                  <a:pt x="31" y="0"/>
                </a:cubicBezTo>
                <a:cubicBezTo>
                  <a:pt x="31" y="0"/>
                  <a:pt x="31" y="0"/>
                  <a:pt x="31" y="0"/>
                </a:cubicBezTo>
                <a:cubicBezTo>
                  <a:pt x="31" y="0"/>
                  <a:pt x="31" y="0"/>
                  <a:pt x="31" y="0"/>
                </a:cubicBezTo>
                <a:cubicBezTo>
                  <a:pt x="31" y="0"/>
                  <a:pt x="31" y="0"/>
                  <a:pt x="31" y="0"/>
                </a:cubicBezTo>
                <a:cubicBezTo>
                  <a:pt x="31" y="0"/>
                  <a:pt x="31" y="0"/>
                  <a:pt x="31" y="0"/>
                </a:cubicBezTo>
                <a:cubicBezTo>
                  <a:pt x="31" y="0"/>
                  <a:pt x="31" y="0"/>
                  <a:pt x="31" y="0"/>
                </a:cubicBezTo>
                <a:cubicBezTo>
                  <a:pt x="31" y="0"/>
                  <a:pt x="31" y="0"/>
                  <a:pt x="31" y="0"/>
                </a:cubicBezTo>
                <a:lnTo>
                  <a:pt x="32" y="0"/>
                </a:lnTo>
                <a:close/>
              </a:path>
            </a:pathLst>
          </a:custGeom>
          <a:solidFill>
            <a:srgbClr val="40A5B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7" name="Freeform 3006"/>
          <p:cNvSpPr/>
          <p:nvPr/>
        </p:nvSpPr>
        <p:spPr bwMode="auto">
          <a:xfrm>
            <a:off x="10169584" y="2863075"/>
            <a:ext cx="147637" cy="209550"/>
          </a:xfrm>
          <a:custGeom>
            <a:avLst/>
            <a:gdLst>
              <a:gd name="T0" fmla="*/ 19 w 19"/>
              <a:gd name="T1" fmla="*/ 2 h 27"/>
              <a:gd name="T2" fmla="*/ 17 w 19"/>
              <a:gd name="T3" fmla="*/ 0 h 27"/>
              <a:gd name="T4" fmla="*/ 6 w 19"/>
              <a:gd name="T5" fmla="*/ 7 h 27"/>
              <a:gd name="T6" fmla="*/ 5 w 19"/>
              <a:gd name="T7" fmla="*/ 8 h 27"/>
              <a:gd name="T8" fmla="*/ 2 w 19"/>
              <a:gd name="T9" fmla="*/ 8 h 27"/>
              <a:gd name="T10" fmla="*/ 0 w 19"/>
              <a:gd name="T11" fmla="*/ 9 h 27"/>
              <a:gd name="T12" fmla="*/ 0 w 19"/>
              <a:gd name="T13" fmla="*/ 17 h 27"/>
              <a:gd name="T14" fmla="*/ 2 w 19"/>
              <a:gd name="T15" fmla="*/ 18 h 27"/>
              <a:gd name="T16" fmla="*/ 5 w 19"/>
              <a:gd name="T17" fmla="*/ 18 h 27"/>
              <a:gd name="T18" fmla="*/ 6 w 19"/>
              <a:gd name="T19" fmla="*/ 19 h 27"/>
              <a:gd name="T20" fmla="*/ 17 w 19"/>
              <a:gd name="T21" fmla="*/ 26 h 27"/>
              <a:gd name="T22" fmla="*/ 19 w 19"/>
              <a:gd name="T23" fmla="*/ 25 h 27"/>
              <a:gd name="T24" fmla="*/ 19 w 19"/>
              <a:gd name="T25" fmla="*/ 2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 h="27">
                <a:moveTo>
                  <a:pt x="19" y="2"/>
                </a:moveTo>
                <a:cubicBezTo>
                  <a:pt x="19" y="0"/>
                  <a:pt x="18" y="0"/>
                  <a:pt x="17" y="0"/>
                </a:cubicBezTo>
                <a:cubicBezTo>
                  <a:pt x="6" y="7"/>
                  <a:pt x="6" y="7"/>
                  <a:pt x="6" y="7"/>
                </a:cubicBezTo>
                <a:cubicBezTo>
                  <a:pt x="5" y="8"/>
                  <a:pt x="5" y="8"/>
                  <a:pt x="5" y="8"/>
                </a:cubicBezTo>
                <a:cubicBezTo>
                  <a:pt x="2" y="8"/>
                  <a:pt x="2" y="8"/>
                  <a:pt x="2" y="8"/>
                </a:cubicBezTo>
                <a:cubicBezTo>
                  <a:pt x="1" y="8"/>
                  <a:pt x="0" y="9"/>
                  <a:pt x="0" y="9"/>
                </a:cubicBezTo>
                <a:cubicBezTo>
                  <a:pt x="0" y="17"/>
                  <a:pt x="0" y="17"/>
                  <a:pt x="0" y="17"/>
                </a:cubicBezTo>
                <a:cubicBezTo>
                  <a:pt x="0" y="18"/>
                  <a:pt x="1" y="18"/>
                  <a:pt x="2" y="18"/>
                </a:cubicBezTo>
                <a:cubicBezTo>
                  <a:pt x="5" y="18"/>
                  <a:pt x="5" y="18"/>
                  <a:pt x="5" y="18"/>
                </a:cubicBezTo>
                <a:cubicBezTo>
                  <a:pt x="5" y="18"/>
                  <a:pt x="5" y="19"/>
                  <a:pt x="6" y="19"/>
                </a:cubicBezTo>
                <a:cubicBezTo>
                  <a:pt x="17" y="26"/>
                  <a:pt x="17" y="26"/>
                  <a:pt x="17" y="26"/>
                </a:cubicBezTo>
                <a:cubicBezTo>
                  <a:pt x="18" y="27"/>
                  <a:pt x="19" y="27"/>
                  <a:pt x="19" y="25"/>
                </a:cubicBezTo>
                <a:lnTo>
                  <a:pt x="19" y="2"/>
                </a:lnTo>
                <a:close/>
              </a:path>
            </a:pathLst>
          </a:custGeom>
          <a:solidFill>
            <a:srgbClr val="2C3E5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8" name="Freeform 3007"/>
          <p:cNvSpPr>
            <a:spLocks noEditPoints="1"/>
          </p:cNvSpPr>
          <p:nvPr/>
        </p:nvSpPr>
        <p:spPr bwMode="auto">
          <a:xfrm>
            <a:off x="10331509" y="2824975"/>
            <a:ext cx="155575" cy="287338"/>
          </a:xfrm>
          <a:custGeom>
            <a:avLst/>
            <a:gdLst>
              <a:gd name="T0" fmla="*/ 1 w 20"/>
              <a:gd name="T1" fmla="*/ 27 h 37"/>
              <a:gd name="T2" fmla="*/ 1 w 20"/>
              <a:gd name="T3" fmla="*/ 9 h 37"/>
              <a:gd name="T4" fmla="*/ 1 w 20"/>
              <a:gd name="T5" fmla="*/ 7 h 37"/>
              <a:gd name="T6" fmla="*/ 2 w 20"/>
              <a:gd name="T7" fmla="*/ 6 h 37"/>
              <a:gd name="T8" fmla="*/ 4 w 20"/>
              <a:gd name="T9" fmla="*/ 6 h 37"/>
              <a:gd name="T10" fmla="*/ 5 w 20"/>
              <a:gd name="T11" fmla="*/ 6 h 37"/>
              <a:gd name="T12" fmla="*/ 5 w 20"/>
              <a:gd name="T13" fmla="*/ 30 h 37"/>
              <a:gd name="T14" fmla="*/ 4 w 20"/>
              <a:gd name="T15" fmla="*/ 31 h 37"/>
              <a:gd name="T16" fmla="*/ 2 w 20"/>
              <a:gd name="T17" fmla="*/ 30 h 37"/>
              <a:gd name="T18" fmla="*/ 1 w 20"/>
              <a:gd name="T19" fmla="*/ 29 h 37"/>
              <a:gd name="T20" fmla="*/ 1 w 20"/>
              <a:gd name="T21" fmla="*/ 27 h 37"/>
              <a:gd name="T22" fmla="*/ 7 w 20"/>
              <a:gd name="T23" fmla="*/ 33 h 37"/>
              <a:gd name="T24" fmla="*/ 7 w 20"/>
              <a:gd name="T25" fmla="*/ 35 h 37"/>
              <a:gd name="T26" fmla="*/ 8 w 20"/>
              <a:gd name="T27" fmla="*/ 36 h 37"/>
              <a:gd name="T28" fmla="*/ 10 w 20"/>
              <a:gd name="T29" fmla="*/ 37 h 37"/>
              <a:gd name="T30" fmla="*/ 11 w 20"/>
              <a:gd name="T31" fmla="*/ 36 h 37"/>
              <a:gd name="T32" fmla="*/ 11 w 20"/>
              <a:gd name="T33" fmla="*/ 0 h 37"/>
              <a:gd name="T34" fmla="*/ 10 w 20"/>
              <a:gd name="T35" fmla="*/ 0 h 37"/>
              <a:gd name="T36" fmla="*/ 8 w 20"/>
              <a:gd name="T37" fmla="*/ 0 h 37"/>
              <a:gd name="T38" fmla="*/ 7 w 20"/>
              <a:gd name="T39" fmla="*/ 1 h 37"/>
              <a:gd name="T40" fmla="*/ 7 w 20"/>
              <a:gd name="T41" fmla="*/ 3 h 37"/>
              <a:gd name="T42" fmla="*/ 7 w 20"/>
              <a:gd name="T43" fmla="*/ 3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 h="37">
                <a:moveTo>
                  <a:pt x="1" y="27"/>
                </a:moveTo>
                <a:cubicBezTo>
                  <a:pt x="5" y="22"/>
                  <a:pt x="5" y="14"/>
                  <a:pt x="1" y="9"/>
                </a:cubicBezTo>
                <a:cubicBezTo>
                  <a:pt x="0" y="9"/>
                  <a:pt x="1" y="8"/>
                  <a:pt x="1" y="7"/>
                </a:cubicBezTo>
                <a:cubicBezTo>
                  <a:pt x="2" y="6"/>
                  <a:pt x="2" y="6"/>
                  <a:pt x="2" y="6"/>
                </a:cubicBezTo>
                <a:cubicBezTo>
                  <a:pt x="3" y="6"/>
                  <a:pt x="3" y="6"/>
                  <a:pt x="4" y="6"/>
                </a:cubicBezTo>
                <a:cubicBezTo>
                  <a:pt x="4" y="6"/>
                  <a:pt x="4" y="6"/>
                  <a:pt x="5" y="6"/>
                </a:cubicBezTo>
                <a:cubicBezTo>
                  <a:pt x="10" y="13"/>
                  <a:pt x="10" y="23"/>
                  <a:pt x="5" y="30"/>
                </a:cubicBezTo>
                <a:cubicBezTo>
                  <a:pt x="4" y="31"/>
                  <a:pt x="4" y="31"/>
                  <a:pt x="4" y="31"/>
                </a:cubicBezTo>
                <a:cubicBezTo>
                  <a:pt x="3" y="31"/>
                  <a:pt x="3" y="31"/>
                  <a:pt x="2" y="30"/>
                </a:cubicBezTo>
                <a:cubicBezTo>
                  <a:pt x="1" y="29"/>
                  <a:pt x="1" y="29"/>
                  <a:pt x="1" y="29"/>
                </a:cubicBezTo>
                <a:cubicBezTo>
                  <a:pt x="1" y="28"/>
                  <a:pt x="0" y="28"/>
                  <a:pt x="1" y="27"/>
                </a:cubicBezTo>
                <a:close/>
                <a:moveTo>
                  <a:pt x="7" y="33"/>
                </a:moveTo>
                <a:cubicBezTo>
                  <a:pt x="7" y="34"/>
                  <a:pt x="7" y="35"/>
                  <a:pt x="7" y="35"/>
                </a:cubicBezTo>
                <a:cubicBezTo>
                  <a:pt x="8" y="36"/>
                  <a:pt x="8" y="36"/>
                  <a:pt x="8" y="36"/>
                </a:cubicBezTo>
                <a:cubicBezTo>
                  <a:pt x="9" y="37"/>
                  <a:pt x="9" y="37"/>
                  <a:pt x="10" y="37"/>
                </a:cubicBezTo>
                <a:cubicBezTo>
                  <a:pt x="10" y="37"/>
                  <a:pt x="10" y="37"/>
                  <a:pt x="11" y="36"/>
                </a:cubicBezTo>
                <a:cubicBezTo>
                  <a:pt x="20" y="26"/>
                  <a:pt x="20" y="10"/>
                  <a:pt x="11" y="0"/>
                </a:cubicBezTo>
                <a:cubicBezTo>
                  <a:pt x="10" y="0"/>
                  <a:pt x="10" y="0"/>
                  <a:pt x="10" y="0"/>
                </a:cubicBezTo>
                <a:cubicBezTo>
                  <a:pt x="9" y="0"/>
                  <a:pt x="9" y="0"/>
                  <a:pt x="8" y="0"/>
                </a:cubicBezTo>
                <a:cubicBezTo>
                  <a:pt x="7" y="1"/>
                  <a:pt x="7" y="1"/>
                  <a:pt x="7" y="1"/>
                </a:cubicBezTo>
                <a:cubicBezTo>
                  <a:pt x="7" y="2"/>
                  <a:pt x="7" y="3"/>
                  <a:pt x="7" y="3"/>
                </a:cubicBezTo>
                <a:cubicBezTo>
                  <a:pt x="15" y="12"/>
                  <a:pt x="15" y="25"/>
                  <a:pt x="7" y="33"/>
                </a:cubicBezTo>
                <a:close/>
              </a:path>
            </a:pathLst>
          </a:custGeom>
          <a:solidFill>
            <a:srgbClr val="DAE1E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9" name="Freeform 3008"/>
          <p:cNvSpPr/>
          <p:nvPr/>
        </p:nvSpPr>
        <p:spPr bwMode="auto">
          <a:xfrm>
            <a:off x="10169584" y="2863075"/>
            <a:ext cx="147637" cy="101600"/>
          </a:xfrm>
          <a:custGeom>
            <a:avLst/>
            <a:gdLst>
              <a:gd name="T0" fmla="*/ 19 w 19"/>
              <a:gd name="T1" fmla="*/ 2 h 13"/>
              <a:gd name="T2" fmla="*/ 17 w 19"/>
              <a:gd name="T3" fmla="*/ 0 h 13"/>
              <a:gd name="T4" fmla="*/ 6 w 19"/>
              <a:gd name="T5" fmla="*/ 7 h 13"/>
              <a:gd name="T6" fmla="*/ 5 w 19"/>
              <a:gd name="T7" fmla="*/ 8 h 13"/>
              <a:gd name="T8" fmla="*/ 2 w 19"/>
              <a:gd name="T9" fmla="*/ 8 h 13"/>
              <a:gd name="T10" fmla="*/ 0 w 19"/>
              <a:gd name="T11" fmla="*/ 9 h 13"/>
              <a:gd name="T12" fmla="*/ 0 w 19"/>
              <a:gd name="T13" fmla="*/ 13 h 13"/>
              <a:gd name="T14" fmla="*/ 19 w 19"/>
              <a:gd name="T15" fmla="*/ 13 h 13"/>
              <a:gd name="T16" fmla="*/ 19 w 19"/>
              <a:gd name="T17"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13">
                <a:moveTo>
                  <a:pt x="19" y="2"/>
                </a:moveTo>
                <a:cubicBezTo>
                  <a:pt x="19" y="0"/>
                  <a:pt x="18" y="0"/>
                  <a:pt x="17" y="0"/>
                </a:cubicBezTo>
                <a:cubicBezTo>
                  <a:pt x="6" y="7"/>
                  <a:pt x="6" y="7"/>
                  <a:pt x="6" y="7"/>
                </a:cubicBezTo>
                <a:cubicBezTo>
                  <a:pt x="5" y="8"/>
                  <a:pt x="5" y="8"/>
                  <a:pt x="5" y="8"/>
                </a:cubicBezTo>
                <a:cubicBezTo>
                  <a:pt x="2" y="8"/>
                  <a:pt x="2" y="8"/>
                  <a:pt x="2" y="8"/>
                </a:cubicBezTo>
                <a:cubicBezTo>
                  <a:pt x="1" y="8"/>
                  <a:pt x="0" y="9"/>
                  <a:pt x="0" y="9"/>
                </a:cubicBezTo>
                <a:cubicBezTo>
                  <a:pt x="0" y="13"/>
                  <a:pt x="0" y="13"/>
                  <a:pt x="0" y="13"/>
                </a:cubicBezTo>
                <a:cubicBezTo>
                  <a:pt x="19" y="13"/>
                  <a:pt x="19" y="13"/>
                  <a:pt x="19" y="13"/>
                </a:cubicBezTo>
                <a:lnTo>
                  <a:pt x="19" y="2"/>
                </a:lnTo>
                <a:close/>
              </a:path>
            </a:pathLst>
          </a:custGeom>
          <a:solidFill>
            <a:srgbClr val="3D566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0" name="Freeform 3009"/>
          <p:cNvSpPr>
            <a:spLocks noEditPoints="1"/>
          </p:cNvSpPr>
          <p:nvPr/>
        </p:nvSpPr>
        <p:spPr bwMode="auto">
          <a:xfrm>
            <a:off x="10331509" y="2824975"/>
            <a:ext cx="139700" cy="139700"/>
          </a:xfrm>
          <a:custGeom>
            <a:avLst/>
            <a:gdLst>
              <a:gd name="T0" fmla="*/ 4 w 18"/>
              <a:gd name="T1" fmla="*/ 18 h 18"/>
              <a:gd name="T2" fmla="*/ 9 w 18"/>
              <a:gd name="T3" fmla="*/ 18 h 18"/>
              <a:gd name="T4" fmla="*/ 5 w 18"/>
              <a:gd name="T5" fmla="*/ 6 h 18"/>
              <a:gd name="T6" fmla="*/ 4 w 18"/>
              <a:gd name="T7" fmla="*/ 6 h 18"/>
              <a:gd name="T8" fmla="*/ 2 w 18"/>
              <a:gd name="T9" fmla="*/ 6 h 18"/>
              <a:gd name="T10" fmla="*/ 1 w 18"/>
              <a:gd name="T11" fmla="*/ 7 h 18"/>
              <a:gd name="T12" fmla="*/ 1 w 18"/>
              <a:gd name="T13" fmla="*/ 9 h 18"/>
              <a:gd name="T14" fmla="*/ 4 w 18"/>
              <a:gd name="T15" fmla="*/ 18 h 18"/>
              <a:gd name="T16" fmla="*/ 13 w 18"/>
              <a:gd name="T17" fmla="*/ 18 h 18"/>
              <a:gd name="T18" fmla="*/ 7 w 18"/>
              <a:gd name="T19" fmla="*/ 3 h 18"/>
              <a:gd name="T20" fmla="*/ 7 w 18"/>
              <a:gd name="T21" fmla="*/ 1 h 18"/>
              <a:gd name="T22" fmla="*/ 8 w 18"/>
              <a:gd name="T23" fmla="*/ 0 h 18"/>
              <a:gd name="T24" fmla="*/ 10 w 18"/>
              <a:gd name="T25" fmla="*/ 0 h 18"/>
              <a:gd name="T26" fmla="*/ 11 w 18"/>
              <a:gd name="T27" fmla="*/ 0 h 18"/>
              <a:gd name="T28" fmla="*/ 18 w 18"/>
              <a:gd name="T29" fmla="*/ 18 h 18"/>
              <a:gd name="T30" fmla="*/ 13 w 18"/>
              <a:gd name="T31"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 h="18">
                <a:moveTo>
                  <a:pt x="4" y="18"/>
                </a:moveTo>
                <a:cubicBezTo>
                  <a:pt x="9" y="18"/>
                  <a:pt x="9" y="18"/>
                  <a:pt x="9" y="18"/>
                </a:cubicBezTo>
                <a:cubicBezTo>
                  <a:pt x="9" y="14"/>
                  <a:pt x="8" y="10"/>
                  <a:pt x="5" y="6"/>
                </a:cubicBezTo>
                <a:cubicBezTo>
                  <a:pt x="4" y="6"/>
                  <a:pt x="4" y="6"/>
                  <a:pt x="4" y="6"/>
                </a:cubicBezTo>
                <a:cubicBezTo>
                  <a:pt x="3" y="6"/>
                  <a:pt x="3" y="6"/>
                  <a:pt x="2" y="6"/>
                </a:cubicBezTo>
                <a:cubicBezTo>
                  <a:pt x="1" y="7"/>
                  <a:pt x="1" y="7"/>
                  <a:pt x="1" y="7"/>
                </a:cubicBezTo>
                <a:cubicBezTo>
                  <a:pt x="1" y="8"/>
                  <a:pt x="0" y="9"/>
                  <a:pt x="1" y="9"/>
                </a:cubicBezTo>
                <a:cubicBezTo>
                  <a:pt x="3" y="12"/>
                  <a:pt x="4" y="15"/>
                  <a:pt x="4" y="18"/>
                </a:cubicBezTo>
                <a:close/>
                <a:moveTo>
                  <a:pt x="13" y="18"/>
                </a:moveTo>
                <a:cubicBezTo>
                  <a:pt x="13" y="13"/>
                  <a:pt x="11" y="8"/>
                  <a:pt x="7" y="3"/>
                </a:cubicBezTo>
                <a:cubicBezTo>
                  <a:pt x="7" y="3"/>
                  <a:pt x="7" y="2"/>
                  <a:pt x="7" y="1"/>
                </a:cubicBezTo>
                <a:cubicBezTo>
                  <a:pt x="8" y="0"/>
                  <a:pt x="8" y="0"/>
                  <a:pt x="8" y="0"/>
                </a:cubicBezTo>
                <a:cubicBezTo>
                  <a:pt x="9" y="0"/>
                  <a:pt x="9" y="0"/>
                  <a:pt x="10" y="0"/>
                </a:cubicBezTo>
                <a:cubicBezTo>
                  <a:pt x="10" y="0"/>
                  <a:pt x="10" y="0"/>
                  <a:pt x="11" y="0"/>
                </a:cubicBezTo>
                <a:cubicBezTo>
                  <a:pt x="15" y="5"/>
                  <a:pt x="18" y="12"/>
                  <a:pt x="18" y="18"/>
                </a:cubicBezTo>
                <a:lnTo>
                  <a:pt x="13" y="18"/>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三</a:t>
            </a:r>
            <a:r>
              <a:rPr lang="en-US" altLang="zh-CN" sz="4000" dirty="0" smtClean="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a:t>
            </a:r>
            <a:r>
              <a:rPr lang="zh-CN" altLang="zh-CN" sz="4000" dirty="0" smtClean="0">
                <a:latin typeface="微软雅黑" panose="020B0503020204020204" pitchFamily="34" charset="-122"/>
                <a:ea typeface="微软雅黑" panose="020B0503020204020204" pitchFamily="34" charset="-122"/>
              </a:rPr>
              <a:t>的</a:t>
            </a:r>
            <a:r>
              <a:rPr lang="zh-CN" altLang="en-US" sz="4000" dirty="0" smtClean="0">
                <a:latin typeface="微软雅黑" panose="020B0503020204020204" pitchFamily="34" charset="-122"/>
                <a:ea typeface="微软雅黑" panose="020B0503020204020204" pitchFamily="34" charset="-122"/>
              </a:rPr>
              <a:t>管理</a:t>
            </a:r>
            <a:endParaRPr lang="zh-CN" altLang="en-US" sz="4000" dirty="0">
              <a:latin typeface="微软雅黑" panose="020B0503020204020204" pitchFamily="34" charset="-122"/>
              <a:ea typeface="微软雅黑" panose="020B0503020204020204" pitchFamily="34" charset="-122"/>
            </a:endParaRPr>
          </a:p>
        </p:txBody>
      </p:sp>
      <p:sp>
        <p:nvSpPr>
          <p:cNvPr id="101" name="Rectangle 6"/>
          <p:cNvSpPr>
            <a:spLocks noChangeArrowheads="1"/>
          </p:cNvSpPr>
          <p:nvPr/>
        </p:nvSpPr>
        <p:spPr bwMode="auto">
          <a:xfrm>
            <a:off x="1559434" y="1589640"/>
            <a:ext cx="5473700" cy="307777"/>
          </a:xfrm>
          <a:prstGeom prst="rect">
            <a:avLst/>
          </a:prstGeom>
          <a:noFill/>
          <a:ln>
            <a:noFill/>
          </a:ln>
        </p:spPr>
        <p:txBody>
          <a:bodyPr wrap="square" lIns="0" tIns="0" rIns="0" bIns="0">
            <a:spAutoFit/>
          </a:bodyPr>
          <a:lstStyle/>
          <a:p>
            <a:r>
              <a:rPr lang="zh-CN"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三</a:t>
            </a:r>
            <a:r>
              <a:rPr lang="zh-CN" altLang="zh-CN" sz="2000" dirty="0" smtClean="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强化工作任务管理</a:t>
            </a:r>
            <a:endParaRPr lang="en-US" altLang="zh-CN" dirty="0">
              <a:latin typeface="微软雅黑" panose="020B0503020204020204" pitchFamily="34" charset="-122"/>
              <a:ea typeface="微软雅黑" panose="020B0503020204020204" pitchFamily="34" charset="-122"/>
            </a:endParaRPr>
          </a:p>
        </p:txBody>
      </p:sp>
      <p:sp>
        <p:nvSpPr>
          <p:cNvPr id="122" name="矩形 121"/>
          <p:cNvSpPr/>
          <p:nvPr/>
        </p:nvSpPr>
        <p:spPr>
          <a:xfrm>
            <a:off x="5591589" y="5478833"/>
            <a:ext cx="78057" cy="978014"/>
          </a:xfrm>
          <a:prstGeom prst="rect">
            <a:avLst/>
          </a:prstGeom>
          <a:solidFill>
            <a:srgbClr val="F26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23" name="矩形 122"/>
          <p:cNvSpPr/>
          <p:nvPr/>
        </p:nvSpPr>
        <p:spPr>
          <a:xfrm rot="16200000">
            <a:off x="5846425" y="5223997"/>
            <a:ext cx="80353" cy="590022"/>
          </a:xfrm>
          <a:prstGeom prst="rect">
            <a:avLst/>
          </a:prstGeom>
          <a:solidFill>
            <a:srgbClr val="F26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24" name="矩形 123"/>
          <p:cNvSpPr/>
          <p:nvPr/>
        </p:nvSpPr>
        <p:spPr>
          <a:xfrm>
            <a:off x="6131103" y="5182673"/>
            <a:ext cx="78057" cy="376513"/>
          </a:xfrm>
          <a:prstGeom prst="rect">
            <a:avLst/>
          </a:prstGeom>
          <a:solidFill>
            <a:srgbClr val="F26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25" name="椭圆 124"/>
          <p:cNvSpPr/>
          <p:nvPr/>
        </p:nvSpPr>
        <p:spPr>
          <a:xfrm>
            <a:off x="4957946" y="4324040"/>
            <a:ext cx="270905" cy="273202"/>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26" name="矩形 125"/>
          <p:cNvSpPr/>
          <p:nvPr/>
        </p:nvSpPr>
        <p:spPr>
          <a:xfrm>
            <a:off x="5586997" y="4911767"/>
            <a:ext cx="78057" cy="57395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27" name="矩形 126"/>
          <p:cNvSpPr/>
          <p:nvPr/>
        </p:nvSpPr>
        <p:spPr>
          <a:xfrm rot="5400000">
            <a:off x="5294281" y="4664968"/>
            <a:ext cx="80354" cy="57395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28" name="矩形 127"/>
          <p:cNvSpPr/>
          <p:nvPr/>
        </p:nvSpPr>
        <p:spPr>
          <a:xfrm rot="10800000">
            <a:off x="5045187" y="4415872"/>
            <a:ext cx="78057" cy="57624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29" name="矩形 128"/>
          <p:cNvSpPr/>
          <p:nvPr/>
        </p:nvSpPr>
        <p:spPr>
          <a:xfrm>
            <a:off x="5591589" y="4353886"/>
            <a:ext cx="78057" cy="557881"/>
          </a:xfrm>
          <a:prstGeom prst="rect">
            <a:avLst/>
          </a:prstGeom>
          <a:solidFill>
            <a:srgbClr val="6BBF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0" name="矩形 129"/>
          <p:cNvSpPr/>
          <p:nvPr/>
        </p:nvSpPr>
        <p:spPr>
          <a:xfrm rot="5400000">
            <a:off x="6011721" y="4002628"/>
            <a:ext cx="78057" cy="780575"/>
          </a:xfrm>
          <a:prstGeom prst="rect">
            <a:avLst/>
          </a:prstGeom>
          <a:solidFill>
            <a:srgbClr val="6BBF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1" name="矩形 130"/>
          <p:cNvSpPr/>
          <p:nvPr/>
        </p:nvSpPr>
        <p:spPr>
          <a:xfrm>
            <a:off x="6360684" y="3908499"/>
            <a:ext cx="80354" cy="523444"/>
          </a:xfrm>
          <a:prstGeom prst="rect">
            <a:avLst/>
          </a:prstGeom>
          <a:solidFill>
            <a:srgbClr val="6BBF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2" name="椭圆 131"/>
          <p:cNvSpPr/>
          <p:nvPr/>
        </p:nvSpPr>
        <p:spPr>
          <a:xfrm>
            <a:off x="6264260" y="3782229"/>
            <a:ext cx="273202" cy="270905"/>
          </a:xfrm>
          <a:prstGeom prst="ellipse">
            <a:avLst/>
          </a:prstGeom>
          <a:solidFill>
            <a:srgbClr val="6BBF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3" name="矩形 132"/>
          <p:cNvSpPr/>
          <p:nvPr/>
        </p:nvSpPr>
        <p:spPr>
          <a:xfrm>
            <a:off x="5591589" y="3779934"/>
            <a:ext cx="78057" cy="580839"/>
          </a:xfrm>
          <a:prstGeom prst="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4" name="矩形 133"/>
          <p:cNvSpPr/>
          <p:nvPr/>
        </p:nvSpPr>
        <p:spPr>
          <a:xfrm rot="5400000">
            <a:off x="5192117" y="3398830"/>
            <a:ext cx="78057" cy="844858"/>
          </a:xfrm>
          <a:prstGeom prst="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5" name="矩形 134"/>
          <p:cNvSpPr/>
          <p:nvPr/>
        </p:nvSpPr>
        <p:spPr>
          <a:xfrm>
            <a:off x="4808718" y="3373575"/>
            <a:ext cx="80354" cy="479825"/>
          </a:xfrm>
          <a:prstGeom prst="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6" name="椭圆 135"/>
          <p:cNvSpPr/>
          <p:nvPr/>
        </p:nvSpPr>
        <p:spPr>
          <a:xfrm>
            <a:off x="4709998" y="3185319"/>
            <a:ext cx="275497" cy="275497"/>
          </a:xfrm>
          <a:prstGeom prst="ellipse">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7" name="矩形 136"/>
          <p:cNvSpPr/>
          <p:nvPr/>
        </p:nvSpPr>
        <p:spPr>
          <a:xfrm>
            <a:off x="5591589" y="3240418"/>
            <a:ext cx="78057" cy="539516"/>
          </a:xfrm>
          <a:prstGeom prst="rect">
            <a:avLst/>
          </a:prstGeom>
          <a:solidFill>
            <a:srgbClr val="5D3A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8" name="矩形 137"/>
          <p:cNvSpPr/>
          <p:nvPr/>
        </p:nvSpPr>
        <p:spPr>
          <a:xfrm rot="5400000">
            <a:off x="6115033" y="2760595"/>
            <a:ext cx="80353" cy="1044592"/>
          </a:xfrm>
          <a:prstGeom prst="rect">
            <a:avLst/>
          </a:prstGeom>
          <a:solidFill>
            <a:srgbClr val="5D3A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9" name="矩形 138"/>
          <p:cNvSpPr/>
          <p:nvPr/>
        </p:nvSpPr>
        <p:spPr>
          <a:xfrm>
            <a:off x="6597153" y="2749115"/>
            <a:ext cx="80353" cy="539516"/>
          </a:xfrm>
          <a:prstGeom prst="rect">
            <a:avLst/>
          </a:prstGeom>
          <a:solidFill>
            <a:srgbClr val="5D3A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40" name="椭圆 139"/>
          <p:cNvSpPr/>
          <p:nvPr/>
        </p:nvSpPr>
        <p:spPr>
          <a:xfrm>
            <a:off x="6500729" y="2673354"/>
            <a:ext cx="273201" cy="273200"/>
          </a:xfrm>
          <a:prstGeom prst="ellipse">
            <a:avLst/>
          </a:prstGeom>
          <a:solidFill>
            <a:srgbClr val="5D3A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41" name="椭圆 140"/>
          <p:cNvSpPr/>
          <p:nvPr/>
        </p:nvSpPr>
        <p:spPr>
          <a:xfrm>
            <a:off x="6036976" y="4957683"/>
            <a:ext cx="273201" cy="273202"/>
          </a:xfrm>
          <a:prstGeom prst="ellipse">
            <a:avLst/>
          </a:prstGeom>
          <a:solidFill>
            <a:srgbClr val="F26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42" name="椭圆 141"/>
          <p:cNvSpPr/>
          <p:nvPr/>
        </p:nvSpPr>
        <p:spPr>
          <a:xfrm>
            <a:off x="6500729" y="4725807"/>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143" name="椭圆 142"/>
          <p:cNvSpPr/>
          <p:nvPr/>
        </p:nvSpPr>
        <p:spPr>
          <a:xfrm>
            <a:off x="6693577" y="3554945"/>
            <a:ext cx="720884" cy="718587"/>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144" name="椭圆 143"/>
          <p:cNvSpPr/>
          <p:nvPr/>
        </p:nvSpPr>
        <p:spPr>
          <a:xfrm>
            <a:off x="6913975" y="2397857"/>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145" name="椭圆 144"/>
          <p:cNvSpPr/>
          <p:nvPr/>
        </p:nvSpPr>
        <p:spPr>
          <a:xfrm>
            <a:off x="4097017" y="4099051"/>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146" name="椭圆 145"/>
          <p:cNvSpPr/>
          <p:nvPr/>
        </p:nvSpPr>
        <p:spPr>
          <a:xfrm>
            <a:off x="3853661" y="2962626"/>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160" name="TextBox 462"/>
          <p:cNvSpPr txBox="1"/>
          <p:nvPr/>
        </p:nvSpPr>
        <p:spPr>
          <a:xfrm>
            <a:off x="732155" y="2599690"/>
            <a:ext cx="2973705" cy="1529715"/>
          </a:xfrm>
          <a:prstGeom prst="rect">
            <a:avLst/>
          </a:prstGeom>
          <a:noFill/>
        </p:spPr>
        <p:txBody>
          <a:bodyPr wrap="square" rtlCol="0">
            <a:spAutoFit/>
          </a:bodyPr>
          <a:lstStyle/>
          <a:p>
            <a:pPr>
              <a:lnSpc>
                <a:spcPct val="130000"/>
              </a:lnSpc>
              <a:spcBef>
                <a:spcPct val="0"/>
              </a:spcBef>
            </a:pPr>
            <a:r>
              <a:rPr lang="en-US" altLang="zh-CN" dirty="0" smtClean="0">
                <a:latin typeface="微软雅黑" panose="020B0503020204020204" pitchFamily="34" charset="-122"/>
                <a:ea typeface="微软雅黑" panose="020B0503020204020204" pitchFamily="34" charset="-122"/>
              </a:rPr>
              <a:t>1.</a:t>
            </a:r>
            <a:r>
              <a:rPr lang="zh-CN" altLang="zh-CN" dirty="0" smtClean="0">
                <a:latin typeface="微软雅黑" panose="020B0503020204020204" pitchFamily="34" charset="-122"/>
                <a:ea typeface="微软雅黑" panose="020B0503020204020204" pitchFamily="34" charset="-122"/>
              </a:rPr>
              <a:t>及时</a:t>
            </a:r>
            <a:r>
              <a:rPr lang="zh-CN" altLang="zh-CN" dirty="0">
                <a:latin typeface="微软雅黑" panose="020B0503020204020204" pitchFamily="34" charset="-122"/>
                <a:ea typeface="微软雅黑" panose="020B0503020204020204" pitchFamily="34" charset="-122"/>
              </a:rPr>
              <a:t>搜集整理普查指导员和普查员</a:t>
            </a:r>
            <a:r>
              <a:rPr lang="zh-CN" altLang="zh-CN" dirty="0" smtClean="0">
                <a:latin typeface="微软雅黑" panose="020B0503020204020204" pitchFamily="34" charset="-122"/>
                <a:ea typeface="微软雅黑" panose="020B0503020204020204" pitchFamily="34" charset="-122"/>
              </a:rPr>
              <a:t>信息，</a:t>
            </a:r>
            <a:r>
              <a:rPr lang="zh-CN" altLang="zh-CN" dirty="0">
                <a:latin typeface="微软雅黑" panose="020B0503020204020204" pitchFamily="34" charset="-122"/>
                <a:ea typeface="微软雅黑" panose="020B0503020204020204" pitchFamily="34" charset="-122"/>
              </a:rPr>
              <a:t>按相关要求做好普查指导员和普查员的实名注册和信息管理。</a:t>
            </a:r>
            <a:endParaRPr lang="en-US" altLang="zh-CN"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61" name="TextBox 462"/>
          <p:cNvSpPr txBox="1"/>
          <p:nvPr/>
        </p:nvSpPr>
        <p:spPr>
          <a:xfrm>
            <a:off x="7841615" y="1811655"/>
            <a:ext cx="4141470" cy="1529715"/>
          </a:xfrm>
          <a:prstGeom prst="rect">
            <a:avLst/>
          </a:prstGeom>
          <a:noFill/>
        </p:spPr>
        <p:txBody>
          <a:bodyPr wrap="square" rtlCol="0">
            <a:spAutoFit/>
          </a:bodyPr>
          <a:lstStyle/>
          <a:p>
            <a:pPr>
              <a:lnSpc>
                <a:spcPct val="130000"/>
              </a:lnSpc>
              <a:spcBef>
                <a:spcPct val="0"/>
              </a:spcBef>
            </a:pPr>
            <a:r>
              <a:rPr lang="en-US" altLang="zh-CN" dirty="0" smtClean="0">
                <a:latin typeface="微软雅黑" panose="020B0503020204020204" pitchFamily="34" charset="-122"/>
                <a:ea typeface="微软雅黑" panose="020B0503020204020204" pitchFamily="34" charset="-122"/>
              </a:rPr>
              <a:t>2.</a:t>
            </a:r>
            <a:r>
              <a:rPr lang="zh-CN" altLang="zh-CN" dirty="0" smtClean="0">
                <a:latin typeface="微软雅黑" panose="020B0503020204020204" pitchFamily="34" charset="-122"/>
                <a:ea typeface="微软雅黑" panose="020B0503020204020204" pitchFamily="34" charset="-122"/>
              </a:rPr>
              <a:t>加强</a:t>
            </a:r>
            <a:r>
              <a:rPr lang="zh-CN" altLang="zh-CN" dirty="0">
                <a:latin typeface="微软雅黑" panose="020B0503020204020204" pitchFamily="34" charset="-122"/>
                <a:ea typeface="微软雅黑" panose="020B0503020204020204" pitchFamily="34" charset="-122"/>
              </a:rPr>
              <a:t>学习及测试管理，及时跟踪记录普查指导员和普查员在线学习情况、测试情况，对学习不及时以及测试结果不理想的予以反馈，并要求重新进行。</a:t>
            </a:r>
            <a:endParaRPr lang="en-US" altLang="zh-CN"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62" name="TextBox 462"/>
          <p:cNvSpPr txBox="1"/>
          <p:nvPr/>
        </p:nvSpPr>
        <p:spPr>
          <a:xfrm>
            <a:off x="7487927" y="4764603"/>
            <a:ext cx="4054216" cy="1529715"/>
          </a:xfrm>
          <a:prstGeom prst="rect">
            <a:avLst/>
          </a:prstGeom>
          <a:noFill/>
        </p:spPr>
        <p:txBody>
          <a:bodyPr wrap="square" rtlCol="0">
            <a:spAutoFit/>
          </a:bodyPr>
          <a:lstStyle/>
          <a:p>
            <a:pPr>
              <a:lnSpc>
                <a:spcPct val="130000"/>
              </a:lnSpc>
              <a:spcBef>
                <a:spcPct val="0"/>
              </a:spcBef>
            </a:pPr>
            <a:r>
              <a:rPr lang="en-US" altLang="zh-CN" dirty="0" smtClean="0">
                <a:latin typeface="微软雅黑" panose="020B0503020204020204" pitchFamily="34" charset="-122"/>
                <a:ea typeface="微软雅黑" panose="020B0503020204020204" pitchFamily="34" charset="-122"/>
              </a:rPr>
              <a:t>5.</a:t>
            </a:r>
            <a:r>
              <a:rPr lang="zh-CN" altLang="zh-CN" dirty="0" smtClean="0">
                <a:latin typeface="微软雅黑" panose="020B0503020204020204" pitchFamily="34" charset="-122"/>
                <a:ea typeface="微软雅黑" panose="020B0503020204020204" pitchFamily="34" charset="-122"/>
              </a:rPr>
              <a:t>普查</a:t>
            </a:r>
            <a:r>
              <a:rPr lang="zh-CN" altLang="zh-CN" dirty="0">
                <a:latin typeface="微软雅黑" panose="020B0503020204020204" pitchFamily="34" charset="-122"/>
                <a:ea typeface="微软雅黑" panose="020B0503020204020204" pitchFamily="34" charset="-122"/>
              </a:rPr>
              <a:t>指导员和普查员发生变化时，应及时做好补充和培训工作，并在普查管理系统中进行信息更新和任务分配工作。</a:t>
            </a:r>
            <a:endParaRPr lang="en-US" altLang="zh-CN"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63" name="TextBox 462"/>
          <p:cNvSpPr txBox="1"/>
          <p:nvPr/>
        </p:nvSpPr>
        <p:spPr>
          <a:xfrm>
            <a:off x="7667000" y="3574959"/>
            <a:ext cx="2796842" cy="810260"/>
          </a:xfrm>
          <a:prstGeom prst="rect">
            <a:avLst/>
          </a:prstGeom>
          <a:noFill/>
        </p:spPr>
        <p:txBody>
          <a:bodyPr wrap="square" rtlCol="0">
            <a:spAutoFit/>
          </a:bodyPr>
          <a:lstStyle/>
          <a:p>
            <a:pPr>
              <a:lnSpc>
                <a:spcPct val="130000"/>
              </a:lnSpc>
              <a:spcBef>
                <a:spcPct val="0"/>
              </a:spcBef>
            </a:pPr>
            <a:r>
              <a:rPr lang="en-US" altLang="zh-CN" dirty="0" smtClean="0">
                <a:latin typeface="微软雅黑" panose="020B0503020204020204" pitchFamily="34" charset="-122"/>
                <a:ea typeface="微软雅黑" panose="020B0503020204020204" pitchFamily="34" charset="-122"/>
              </a:rPr>
              <a:t>4.</a:t>
            </a:r>
            <a:r>
              <a:rPr lang="zh-CN" altLang="zh-CN" dirty="0" smtClean="0">
                <a:latin typeface="微软雅黑" panose="020B0503020204020204" pitchFamily="34" charset="-122"/>
                <a:ea typeface="微软雅黑" panose="020B0503020204020204" pitchFamily="34" charset="-122"/>
              </a:rPr>
              <a:t>建立</a:t>
            </a:r>
            <a:r>
              <a:rPr lang="zh-CN" altLang="zh-CN" dirty="0">
                <a:latin typeface="微软雅黑" panose="020B0503020204020204" pitchFamily="34" charset="-122"/>
                <a:ea typeface="微软雅黑" panose="020B0503020204020204" pitchFamily="34" charset="-122"/>
              </a:rPr>
              <a:t>信息沟通渠道，为普查员提供在线帮助。</a:t>
            </a:r>
            <a:endParaRPr lang="en-US" altLang="zh-CN"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64" name="TextBox 462"/>
          <p:cNvSpPr txBox="1"/>
          <p:nvPr/>
        </p:nvSpPr>
        <p:spPr>
          <a:xfrm>
            <a:off x="840105" y="4584700"/>
            <a:ext cx="3108960" cy="1170305"/>
          </a:xfrm>
          <a:prstGeom prst="rect">
            <a:avLst/>
          </a:prstGeom>
          <a:noFill/>
        </p:spPr>
        <p:txBody>
          <a:bodyPr wrap="square" rtlCol="0">
            <a:spAutoFit/>
          </a:bodyPr>
          <a:lstStyle/>
          <a:p>
            <a:pPr>
              <a:lnSpc>
                <a:spcPct val="130000"/>
              </a:lnSpc>
              <a:spcBef>
                <a:spcPct val="0"/>
              </a:spcBef>
            </a:pPr>
            <a:r>
              <a:rPr lang="en-US" altLang="zh-CN" dirty="0" smtClean="0">
                <a:latin typeface="微软雅黑" panose="020B0503020204020204" pitchFamily="34" charset="-122"/>
                <a:ea typeface="微软雅黑" panose="020B0503020204020204" pitchFamily="34" charset="-122"/>
              </a:rPr>
              <a:t>3.</a:t>
            </a:r>
            <a:r>
              <a:rPr lang="zh-CN" altLang="zh-CN" dirty="0" smtClean="0">
                <a:latin typeface="微软雅黑" panose="020B0503020204020204" pitchFamily="34" charset="-122"/>
                <a:ea typeface="微软雅黑" panose="020B0503020204020204" pitchFamily="34" charset="-122"/>
              </a:rPr>
              <a:t>对</a:t>
            </a:r>
            <a:r>
              <a:rPr lang="zh-CN" altLang="zh-CN" dirty="0">
                <a:latin typeface="微软雅黑" panose="020B0503020204020204" pitchFamily="34" charset="-122"/>
                <a:ea typeface="微软雅黑" panose="020B0503020204020204" pitchFamily="34" charset="-122"/>
              </a:rPr>
              <a:t>普查指导员和普查员进行任务分配，以及登记上报进程监测和管理。</a:t>
            </a:r>
            <a:endParaRPr lang="en-US" altLang="zh-CN" dirty="0">
              <a:solidFill>
                <a:schemeClr val="tx1">
                  <a:lumMod val="75000"/>
                  <a:lumOff val="25000"/>
                </a:schemeClr>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71" name="Freeform 138"/>
          <p:cNvSpPr/>
          <p:nvPr/>
        </p:nvSpPr>
        <p:spPr bwMode="auto">
          <a:xfrm>
            <a:off x="3989880" y="3110825"/>
            <a:ext cx="452438" cy="392113"/>
          </a:xfrm>
          <a:custGeom>
            <a:avLst/>
            <a:gdLst>
              <a:gd name="T0" fmla="*/ 164 w 166"/>
              <a:gd name="T1" fmla="*/ 12 h 144"/>
              <a:gd name="T2" fmla="*/ 123 w 166"/>
              <a:gd name="T3" fmla="*/ 0 h 144"/>
              <a:gd name="T4" fmla="*/ 83 w 166"/>
              <a:gd name="T5" fmla="*/ 11 h 144"/>
              <a:gd name="T6" fmla="*/ 44 w 166"/>
              <a:gd name="T7" fmla="*/ 0 h 144"/>
              <a:gd name="T8" fmla="*/ 2 w 166"/>
              <a:gd name="T9" fmla="*/ 12 h 144"/>
              <a:gd name="T10" fmla="*/ 0 w 166"/>
              <a:gd name="T11" fmla="*/ 15 h 144"/>
              <a:gd name="T12" fmla="*/ 0 w 166"/>
              <a:gd name="T13" fmla="*/ 140 h 144"/>
              <a:gd name="T14" fmla="*/ 2 w 166"/>
              <a:gd name="T15" fmla="*/ 143 h 144"/>
              <a:gd name="T16" fmla="*/ 6 w 166"/>
              <a:gd name="T17" fmla="*/ 143 h 144"/>
              <a:gd name="T18" fmla="*/ 44 w 166"/>
              <a:gd name="T19" fmla="*/ 132 h 144"/>
              <a:gd name="T20" fmla="*/ 81 w 166"/>
              <a:gd name="T21" fmla="*/ 143 h 144"/>
              <a:gd name="T22" fmla="*/ 81 w 166"/>
              <a:gd name="T23" fmla="*/ 143 h 144"/>
              <a:gd name="T24" fmla="*/ 81 w 166"/>
              <a:gd name="T25" fmla="*/ 143 h 144"/>
              <a:gd name="T26" fmla="*/ 82 w 166"/>
              <a:gd name="T27" fmla="*/ 143 h 144"/>
              <a:gd name="T28" fmla="*/ 82 w 166"/>
              <a:gd name="T29" fmla="*/ 144 h 144"/>
              <a:gd name="T30" fmla="*/ 83 w 166"/>
              <a:gd name="T31" fmla="*/ 144 h 144"/>
              <a:gd name="T32" fmla="*/ 83 w 166"/>
              <a:gd name="T33" fmla="*/ 144 h 144"/>
              <a:gd name="T34" fmla="*/ 83 w 166"/>
              <a:gd name="T35" fmla="*/ 144 h 144"/>
              <a:gd name="T36" fmla="*/ 84 w 166"/>
              <a:gd name="T37" fmla="*/ 144 h 144"/>
              <a:gd name="T38" fmla="*/ 84 w 166"/>
              <a:gd name="T39" fmla="*/ 144 h 144"/>
              <a:gd name="T40" fmla="*/ 85 w 166"/>
              <a:gd name="T41" fmla="*/ 143 h 144"/>
              <a:gd name="T42" fmla="*/ 85 w 166"/>
              <a:gd name="T43" fmla="*/ 143 h 144"/>
              <a:gd name="T44" fmla="*/ 85 w 166"/>
              <a:gd name="T45" fmla="*/ 143 h 144"/>
              <a:gd name="T46" fmla="*/ 85 w 166"/>
              <a:gd name="T47" fmla="*/ 143 h 144"/>
              <a:gd name="T48" fmla="*/ 123 w 166"/>
              <a:gd name="T49" fmla="*/ 132 h 144"/>
              <a:gd name="T50" fmla="*/ 160 w 166"/>
              <a:gd name="T51" fmla="*/ 143 h 144"/>
              <a:gd name="T52" fmla="*/ 162 w 166"/>
              <a:gd name="T53" fmla="*/ 144 h 144"/>
              <a:gd name="T54" fmla="*/ 164 w 166"/>
              <a:gd name="T55" fmla="*/ 143 h 144"/>
              <a:gd name="T56" fmla="*/ 166 w 166"/>
              <a:gd name="T57" fmla="*/ 140 h 144"/>
              <a:gd name="T58" fmla="*/ 166 w 166"/>
              <a:gd name="T59" fmla="*/ 15 h 144"/>
              <a:gd name="T60" fmla="*/ 164 w 166"/>
              <a:gd name="T61" fmla="*/ 12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6" h="144">
                <a:moveTo>
                  <a:pt x="164" y="12"/>
                </a:moveTo>
                <a:cubicBezTo>
                  <a:pt x="151" y="4"/>
                  <a:pt x="137" y="0"/>
                  <a:pt x="123" y="0"/>
                </a:cubicBezTo>
                <a:cubicBezTo>
                  <a:pt x="109" y="0"/>
                  <a:pt x="95" y="3"/>
                  <a:pt x="83" y="11"/>
                </a:cubicBezTo>
                <a:cubicBezTo>
                  <a:pt x="71" y="3"/>
                  <a:pt x="57" y="0"/>
                  <a:pt x="44" y="0"/>
                </a:cubicBezTo>
                <a:cubicBezTo>
                  <a:pt x="29" y="0"/>
                  <a:pt x="15" y="4"/>
                  <a:pt x="2" y="12"/>
                </a:cubicBezTo>
                <a:cubicBezTo>
                  <a:pt x="1" y="13"/>
                  <a:pt x="0" y="14"/>
                  <a:pt x="0" y="15"/>
                </a:cubicBezTo>
                <a:cubicBezTo>
                  <a:pt x="0" y="140"/>
                  <a:pt x="0" y="140"/>
                  <a:pt x="0" y="140"/>
                </a:cubicBezTo>
                <a:cubicBezTo>
                  <a:pt x="0" y="141"/>
                  <a:pt x="1" y="143"/>
                  <a:pt x="2" y="143"/>
                </a:cubicBezTo>
                <a:cubicBezTo>
                  <a:pt x="3" y="144"/>
                  <a:pt x="5" y="144"/>
                  <a:pt x="6" y="143"/>
                </a:cubicBezTo>
                <a:cubicBezTo>
                  <a:pt x="18" y="136"/>
                  <a:pt x="31" y="132"/>
                  <a:pt x="44" y="132"/>
                </a:cubicBezTo>
                <a:cubicBezTo>
                  <a:pt x="57" y="132"/>
                  <a:pt x="69" y="136"/>
                  <a:pt x="81" y="143"/>
                </a:cubicBezTo>
                <a:cubicBezTo>
                  <a:pt x="81" y="143"/>
                  <a:pt x="81" y="143"/>
                  <a:pt x="81" y="143"/>
                </a:cubicBezTo>
                <a:cubicBezTo>
                  <a:pt x="81" y="143"/>
                  <a:pt x="81" y="143"/>
                  <a:pt x="81" y="143"/>
                </a:cubicBezTo>
                <a:cubicBezTo>
                  <a:pt x="81" y="143"/>
                  <a:pt x="81" y="143"/>
                  <a:pt x="82" y="143"/>
                </a:cubicBezTo>
                <a:cubicBezTo>
                  <a:pt x="82" y="143"/>
                  <a:pt x="82" y="144"/>
                  <a:pt x="82" y="144"/>
                </a:cubicBezTo>
                <a:cubicBezTo>
                  <a:pt x="82" y="144"/>
                  <a:pt x="82" y="144"/>
                  <a:pt x="83" y="144"/>
                </a:cubicBezTo>
                <a:cubicBezTo>
                  <a:pt x="83" y="144"/>
                  <a:pt x="83" y="144"/>
                  <a:pt x="83" y="144"/>
                </a:cubicBezTo>
                <a:cubicBezTo>
                  <a:pt x="83" y="144"/>
                  <a:pt x="83" y="144"/>
                  <a:pt x="83" y="144"/>
                </a:cubicBezTo>
                <a:cubicBezTo>
                  <a:pt x="83" y="144"/>
                  <a:pt x="83" y="144"/>
                  <a:pt x="84" y="144"/>
                </a:cubicBezTo>
                <a:cubicBezTo>
                  <a:pt x="84" y="144"/>
                  <a:pt x="84" y="144"/>
                  <a:pt x="84" y="144"/>
                </a:cubicBezTo>
                <a:cubicBezTo>
                  <a:pt x="84" y="144"/>
                  <a:pt x="84" y="143"/>
                  <a:pt x="85" y="143"/>
                </a:cubicBezTo>
                <a:cubicBezTo>
                  <a:pt x="85" y="143"/>
                  <a:pt x="85" y="143"/>
                  <a:pt x="85" y="143"/>
                </a:cubicBezTo>
                <a:cubicBezTo>
                  <a:pt x="85" y="143"/>
                  <a:pt x="85" y="143"/>
                  <a:pt x="85" y="143"/>
                </a:cubicBezTo>
                <a:cubicBezTo>
                  <a:pt x="85" y="143"/>
                  <a:pt x="85" y="143"/>
                  <a:pt x="85" y="143"/>
                </a:cubicBezTo>
                <a:cubicBezTo>
                  <a:pt x="97" y="136"/>
                  <a:pt x="110" y="132"/>
                  <a:pt x="123" y="132"/>
                </a:cubicBezTo>
                <a:cubicBezTo>
                  <a:pt x="136" y="132"/>
                  <a:pt x="149" y="136"/>
                  <a:pt x="160" y="143"/>
                </a:cubicBezTo>
                <a:cubicBezTo>
                  <a:pt x="161" y="144"/>
                  <a:pt x="161" y="144"/>
                  <a:pt x="162" y="144"/>
                </a:cubicBezTo>
                <a:cubicBezTo>
                  <a:pt x="163" y="144"/>
                  <a:pt x="163" y="144"/>
                  <a:pt x="164" y="143"/>
                </a:cubicBezTo>
                <a:cubicBezTo>
                  <a:pt x="165" y="143"/>
                  <a:pt x="166" y="141"/>
                  <a:pt x="166" y="140"/>
                </a:cubicBezTo>
                <a:cubicBezTo>
                  <a:pt x="166" y="15"/>
                  <a:pt x="166" y="15"/>
                  <a:pt x="166" y="15"/>
                </a:cubicBezTo>
                <a:cubicBezTo>
                  <a:pt x="166" y="14"/>
                  <a:pt x="165" y="13"/>
                  <a:pt x="164" y="12"/>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2" name="Freeform 139"/>
          <p:cNvSpPr/>
          <p:nvPr/>
        </p:nvSpPr>
        <p:spPr bwMode="auto">
          <a:xfrm>
            <a:off x="3951780" y="3158450"/>
            <a:ext cx="276225" cy="412750"/>
          </a:xfrm>
          <a:custGeom>
            <a:avLst/>
            <a:gdLst>
              <a:gd name="T0" fmla="*/ 97 w 101"/>
              <a:gd name="T1" fmla="*/ 151 h 151"/>
              <a:gd name="T2" fmla="*/ 96 w 101"/>
              <a:gd name="T3" fmla="*/ 151 h 151"/>
              <a:gd name="T4" fmla="*/ 3 w 101"/>
              <a:gd name="T5" fmla="*/ 134 h 151"/>
              <a:gd name="T6" fmla="*/ 0 w 101"/>
              <a:gd name="T7" fmla="*/ 130 h 151"/>
              <a:gd name="T8" fmla="*/ 0 w 101"/>
              <a:gd name="T9" fmla="*/ 9 h 151"/>
              <a:gd name="T10" fmla="*/ 3 w 101"/>
              <a:gd name="T11" fmla="*/ 5 h 151"/>
              <a:gd name="T12" fmla="*/ 17 w 101"/>
              <a:gd name="T13" fmla="*/ 0 h 151"/>
              <a:gd name="T14" fmla="*/ 22 w 101"/>
              <a:gd name="T15" fmla="*/ 3 h 151"/>
              <a:gd name="T16" fmla="*/ 19 w 101"/>
              <a:gd name="T17" fmla="*/ 8 h 151"/>
              <a:gd name="T18" fmla="*/ 8 w 101"/>
              <a:gd name="T19" fmla="*/ 12 h 151"/>
              <a:gd name="T20" fmla="*/ 8 w 101"/>
              <a:gd name="T21" fmla="*/ 127 h 151"/>
              <a:gd name="T22" fmla="*/ 98 w 101"/>
              <a:gd name="T23" fmla="*/ 143 h 151"/>
              <a:gd name="T24" fmla="*/ 101 w 101"/>
              <a:gd name="T25" fmla="*/ 147 h 151"/>
              <a:gd name="T26" fmla="*/ 97 w 101"/>
              <a:gd name="T27"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151">
                <a:moveTo>
                  <a:pt x="97" y="151"/>
                </a:moveTo>
                <a:cubicBezTo>
                  <a:pt x="97" y="151"/>
                  <a:pt x="97" y="151"/>
                  <a:pt x="96" y="151"/>
                </a:cubicBezTo>
                <a:cubicBezTo>
                  <a:pt x="3" y="134"/>
                  <a:pt x="3" y="134"/>
                  <a:pt x="3" y="134"/>
                </a:cubicBezTo>
                <a:cubicBezTo>
                  <a:pt x="1" y="134"/>
                  <a:pt x="0" y="132"/>
                  <a:pt x="0" y="130"/>
                </a:cubicBezTo>
                <a:cubicBezTo>
                  <a:pt x="0" y="9"/>
                  <a:pt x="0" y="9"/>
                  <a:pt x="0" y="9"/>
                </a:cubicBezTo>
                <a:cubicBezTo>
                  <a:pt x="0" y="8"/>
                  <a:pt x="1" y="6"/>
                  <a:pt x="3" y="5"/>
                </a:cubicBezTo>
                <a:cubicBezTo>
                  <a:pt x="17" y="0"/>
                  <a:pt x="17" y="0"/>
                  <a:pt x="17" y="0"/>
                </a:cubicBezTo>
                <a:cubicBezTo>
                  <a:pt x="19" y="0"/>
                  <a:pt x="21" y="1"/>
                  <a:pt x="22" y="3"/>
                </a:cubicBezTo>
                <a:cubicBezTo>
                  <a:pt x="23" y="5"/>
                  <a:pt x="21" y="7"/>
                  <a:pt x="19" y="8"/>
                </a:cubicBezTo>
                <a:cubicBezTo>
                  <a:pt x="8" y="12"/>
                  <a:pt x="8" y="12"/>
                  <a:pt x="8" y="12"/>
                </a:cubicBezTo>
                <a:cubicBezTo>
                  <a:pt x="8" y="127"/>
                  <a:pt x="8" y="127"/>
                  <a:pt x="8" y="127"/>
                </a:cubicBezTo>
                <a:cubicBezTo>
                  <a:pt x="98" y="143"/>
                  <a:pt x="98" y="143"/>
                  <a:pt x="98" y="143"/>
                </a:cubicBezTo>
                <a:cubicBezTo>
                  <a:pt x="100" y="143"/>
                  <a:pt x="101" y="145"/>
                  <a:pt x="101" y="147"/>
                </a:cubicBezTo>
                <a:cubicBezTo>
                  <a:pt x="101" y="149"/>
                  <a:pt x="99" y="151"/>
                  <a:pt x="97" y="151"/>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3" name="Freeform 140"/>
          <p:cNvSpPr/>
          <p:nvPr/>
        </p:nvSpPr>
        <p:spPr bwMode="auto">
          <a:xfrm>
            <a:off x="4205780" y="3158450"/>
            <a:ext cx="274638" cy="412750"/>
          </a:xfrm>
          <a:custGeom>
            <a:avLst/>
            <a:gdLst>
              <a:gd name="T0" fmla="*/ 4 w 101"/>
              <a:gd name="T1" fmla="*/ 151 h 151"/>
              <a:gd name="T2" fmla="*/ 0 w 101"/>
              <a:gd name="T3" fmla="*/ 147 h 151"/>
              <a:gd name="T4" fmla="*/ 3 w 101"/>
              <a:gd name="T5" fmla="*/ 143 h 151"/>
              <a:gd name="T6" fmla="*/ 93 w 101"/>
              <a:gd name="T7" fmla="*/ 127 h 151"/>
              <a:gd name="T8" fmla="*/ 93 w 101"/>
              <a:gd name="T9" fmla="*/ 12 h 151"/>
              <a:gd name="T10" fmla="*/ 82 w 101"/>
              <a:gd name="T11" fmla="*/ 8 h 151"/>
              <a:gd name="T12" fmla="*/ 79 w 101"/>
              <a:gd name="T13" fmla="*/ 3 h 151"/>
              <a:gd name="T14" fmla="*/ 85 w 101"/>
              <a:gd name="T15" fmla="*/ 0 h 151"/>
              <a:gd name="T16" fmla="*/ 98 w 101"/>
              <a:gd name="T17" fmla="*/ 5 h 151"/>
              <a:gd name="T18" fmla="*/ 101 w 101"/>
              <a:gd name="T19" fmla="*/ 9 h 151"/>
              <a:gd name="T20" fmla="*/ 101 w 101"/>
              <a:gd name="T21" fmla="*/ 130 h 151"/>
              <a:gd name="T22" fmla="*/ 98 w 101"/>
              <a:gd name="T23" fmla="*/ 134 h 151"/>
              <a:gd name="T24" fmla="*/ 5 w 101"/>
              <a:gd name="T25" fmla="*/ 151 h 151"/>
              <a:gd name="T26" fmla="*/ 4 w 101"/>
              <a:gd name="T27"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151">
                <a:moveTo>
                  <a:pt x="4" y="151"/>
                </a:moveTo>
                <a:cubicBezTo>
                  <a:pt x="2" y="151"/>
                  <a:pt x="0" y="149"/>
                  <a:pt x="0" y="147"/>
                </a:cubicBezTo>
                <a:cubicBezTo>
                  <a:pt x="0" y="145"/>
                  <a:pt x="1" y="143"/>
                  <a:pt x="3" y="143"/>
                </a:cubicBezTo>
                <a:cubicBezTo>
                  <a:pt x="93" y="127"/>
                  <a:pt x="93" y="127"/>
                  <a:pt x="93" y="127"/>
                </a:cubicBezTo>
                <a:cubicBezTo>
                  <a:pt x="93" y="12"/>
                  <a:pt x="93" y="12"/>
                  <a:pt x="93" y="12"/>
                </a:cubicBezTo>
                <a:cubicBezTo>
                  <a:pt x="82" y="8"/>
                  <a:pt x="82" y="8"/>
                  <a:pt x="82" y="8"/>
                </a:cubicBezTo>
                <a:cubicBezTo>
                  <a:pt x="80" y="7"/>
                  <a:pt x="79" y="5"/>
                  <a:pt x="79" y="3"/>
                </a:cubicBezTo>
                <a:cubicBezTo>
                  <a:pt x="80" y="1"/>
                  <a:pt x="82" y="0"/>
                  <a:pt x="85" y="0"/>
                </a:cubicBezTo>
                <a:cubicBezTo>
                  <a:pt x="98" y="5"/>
                  <a:pt x="98" y="5"/>
                  <a:pt x="98" y="5"/>
                </a:cubicBezTo>
                <a:cubicBezTo>
                  <a:pt x="100" y="6"/>
                  <a:pt x="101" y="8"/>
                  <a:pt x="101" y="9"/>
                </a:cubicBezTo>
                <a:cubicBezTo>
                  <a:pt x="101" y="130"/>
                  <a:pt x="101" y="130"/>
                  <a:pt x="101" y="130"/>
                </a:cubicBezTo>
                <a:cubicBezTo>
                  <a:pt x="101" y="132"/>
                  <a:pt x="100" y="134"/>
                  <a:pt x="98" y="134"/>
                </a:cubicBezTo>
                <a:cubicBezTo>
                  <a:pt x="5" y="151"/>
                  <a:pt x="5" y="151"/>
                  <a:pt x="5" y="151"/>
                </a:cubicBezTo>
                <a:cubicBezTo>
                  <a:pt x="5" y="151"/>
                  <a:pt x="4" y="151"/>
                  <a:pt x="4" y="151"/>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4" name="Freeform 180"/>
          <p:cNvSpPr>
            <a:spLocks noEditPoints="1"/>
          </p:cNvSpPr>
          <p:nvPr/>
        </p:nvSpPr>
        <p:spPr bwMode="auto">
          <a:xfrm>
            <a:off x="7231924" y="2809304"/>
            <a:ext cx="252241" cy="252241"/>
          </a:xfrm>
          <a:custGeom>
            <a:avLst/>
            <a:gdLst>
              <a:gd name="T0" fmla="*/ 46 w 91"/>
              <a:gd name="T1" fmla="*/ 0 h 91"/>
              <a:gd name="T2" fmla="*/ 0 w 91"/>
              <a:gd name="T3" fmla="*/ 46 h 91"/>
              <a:gd name="T4" fmla="*/ 46 w 91"/>
              <a:gd name="T5" fmla="*/ 91 h 91"/>
              <a:gd name="T6" fmla="*/ 91 w 91"/>
              <a:gd name="T7" fmla="*/ 46 h 91"/>
              <a:gd name="T8" fmla="*/ 46 w 91"/>
              <a:gd name="T9" fmla="*/ 0 h 91"/>
              <a:gd name="T10" fmla="*/ 63 w 91"/>
              <a:gd name="T11" fmla="*/ 50 h 91"/>
              <a:gd name="T12" fmla="*/ 28 w 91"/>
              <a:gd name="T13" fmla="*/ 50 h 91"/>
              <a:gd name="T14" fmla="*/ 24 w 91"/>
              <a:gd name="T15" fmla="*/ 46 h 91"/>
              <a:gd name="T16" fmla="*/ 28 w 91"/>
              <a:gd name="T17" fmla="*/ 42 h 91"/>
              <a:gd name="T18" fmla="*/ 63 w 91"/>
              <a:gd name="T19" fmla="*/ 42 h 91"/>
              <a:gd name="T20" fmla="*/ 67 w 91"/>
              <a:gd name="T21" fmla="*/ 46 h 91"/>
              <a:gd name="T22" fmla="*/ 63 w 91"/>
              <a:gd name="T23" fmla="*/ 5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1" h="91">
                <a:moveTo>
                  <a:pt x="46" y="0"/>
                </a:moveTo>
                <a:cubicBezTo>
                  <a:pt x="20" y="0"/>
                  <a:pt x="0" y="21"/>
                  <a:pt x="0" y="46"/>
                </a:cubicBezTo>
                <a:cubicBezTo>
                  <a:pt x="0" y="71"/>
                  <a:pt x="20" y="91"/>
                  <a:pt x="46" y="91"/>
                </a:cubicBezTo>
                <a:cubicBezTo>
                  <a:pt x="71" y="91"/>
                  <a:pt x="91" y="71"/>
                  <a:pt x="91" y="46"/>
                </a:cubicBezTo>
                <a:cubicBezTo>
                  <a:pt x="91" y="21"/>
                  <a:pt x="71" y="0"/>
                  <a:pt x="46" y="0"/>
                </a:cubicBezTo>
                <a:close/>
                <a:moveTo>
                  <a:pt x="63" y="50"/>
                </a:moveTo>
                <a:cubicBezTo>
                  <a:pt x="28" y="50"/>
                  <a:pt x="28" y="50"/>
                  <a:pt x="28" y="50"/>
                </a:cubicBezTo>
                <a:cubicBezTo>
                  <a:pt x="26" y="50"/>
                  <a:pt x="24" y="48"/>
                  <a:pt x="24" y="46"/>
                </a:cubicBezTo>
                <a:cubicBezTo>
                  <a:pt x="24" y="44"/>
                  <a:pt x="26" y="42"/>
                  <a:pt x="28" y="42"/>
                </a:cubicBezTo>
                <a:cubicBezTo>
                  <a:pt x="63" y="42"/>
                  <a:pt x="63" y="42"/>
                  <a:pt x="63" y="42"/>
                </a:cubicBezTo>
                <a:cubicBezTo>
                  <a:pt x="65" y="42"/>
                  <a:pt x="67" y="44"/>
                  <a:pt x="67" y="46"/>
                </a:cubicBezTo>
                <a:cubicBezTo>
                  <a:pt x="67" y="48"/>
                  <a:pt x="65" y="50"/>
                  <a:pt x="63" y="5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5" name="Freeform 181"/>
          <p:cNvSpPr/>
          <p:nvPr/>
        </p:nvSpPr>
        <p:spPr bwMode="auto">
          <a:xfrm>
            <a:off x="7024264" y="2581700"/>
            <a:ext cx="473979" cy="188888"/>
          </a:xfrm>
          <a:custGeom>
            <a:avLst/>
            <a:gdLst>
              <a:gd name="T0" fmla="*/ 171 w 171"/>
              <a:gd name="T1" fmla="*/ 3 h 68"/>
              <a:gd name="T2" fmla="*/ 162 w 171"/>
              <a:gd name="T3" fmla="*/ 0 h 68"/>
              <a:gd name="T4" fmla="*/ 8 w 171"/>
              <a:gd name="T5" fmla="*/ 0 h 68"/>
              <a:gd name="T6" fmla="*/ 0 w 171"/>
              <a:gd name="T7" fmla="*/ 2 h 68"/>
              <a:gd name="T8" fmla="*/ 85 w 171"/>
              <a:gd name="T9" fmla="*/ 68 h 68"/>
              <a:gd name="T10" fmla="*/ 171 w 171"/>
              <a:gd name="T11" fmla="*/ 3 h 68"/>
            </a:gdLst>
            <a:ahLst/>
            <a:cxnLst>
              <a:cxn ang="0">
                <a:pos x="T0" y="T1"/>
              </a:cxn>
              <a:cxn ang="0">
                <a:pos x="T2" y="T3"/>
              </a:cxn>
              <a:cxn ang="0">
                <a:pos x="T4" y="T5"/>
              </a:cxn>
              <a:cxn ang="0">
                <a:pos x="T6" y="T7"/>
              </a:cxn>
              <a:cxn ang="0">
                <a:pos x="T8" y="T9"/>
              </a:cxn>
              <a:cxn ang="0">
                <a:pos x="T10" y="T11"/>
              </a:cxn>
            </a:cxnLst>
            <a:rect l="0" t="0" r="r" b="b"/>
            <a:pathLst>
              <a:path w="171" h="68">
                <a:moveTo>
                  <a:pt x="171" y="3"/>
                </a:moveTo>
                <a:cubicBezTo>
                  <a:pt x="168" y="1"/>
                  <a:pt x="165" y="0"/>
                  <a:pt x="162" y="0"/>
                </a:cubicBezTo>
                <a:cubicBezTo>
                  <a:pt x="8" y="0"/>
                  <a:pt x="8" y="0"/>
                  <a:pt x="8" y="0"/>
                </a:cubicBezTo>
                <a:cubicBezTo>
                  <a:pt x="5" y="0"/>
                  <a:pt x="2" y="1"/>
                  <a:pt x="0" y="2"/>
                </a:cubicBezTo>
                <a:cubicBezTo>
                  <a:pt x="85" y="68"/>
                  <a:pt x="85" y="68"/>
                  <a:pt x="85" y="68"/>
                </a:cubicBezTo>
                <a:lnTo>
                  <a:pt x="171" y="3"/>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6" name="Freeform 182"/>
          <p:cNvSpPr/>
          <p:nvPr/>
        </p:nvSpPr>
        <p:spPr bwMode="auto">
          <a:xfrm>
            <a:off x="6990241" y="2601645"/>
            <a:ext cx="227604" cy="329673"/>
          </a:xfrm>
          <a:custGeom>
            <a:avLst/>
            <a:gdLst>
              <a:gd name="T0" fmla="*/ 5 w 82"/>
              <a:gd name="T1" fmla="*/ 0 h 119"/>
              <a:gd name="T2" fmla="*/ 0 w 82"/>
              <a:gd name="T3" fmla="*/ 13 h 119"/>
              <a:gd name="T4" fmla="*/ 0 w 82"/>
              <a:gd name="T5" fmla="*/ 104 h 119"/>
              <a:gd name="T6" fmla="*/ 6 w 82"/>
              <a:gd name="T7" fmla="*/ 119 h 119"/>
              <a:gd name="T8" fmla="*/ 82 w 82"/>
              <a:gd name="T9" fmla="*/ 59 h 119"/>
              <a:gd name="T10" fmla="*/ 5 w 82"/>
              <a:gd name="T11" fmla="*/ 0 h 119"/>
            </a:gdLst>
            <a:ahLst/>
            <a:cxnLst>
              <a:cxn ang="0">
                <a:pos x="T0" y="T1"/>
              </a:cxn>
              <a:cxn ang="0">
                <a:pos x="T2" y="T3"/>
              </a:cxn>
              <a:cxn ang="0">
                <a:pos x="T4" y="T5"/>
              </a:cxn>
              <a:cxn ang="0">
                <a:pos x="T6" y="T7"/>
              </a:cxn>
              <a:cxn ang="0">
                <a:pos x="T8" y="T9"/>
              </a:cxn>
              <a:cxn ang="0">
                <a:pos x="T10" y="T11"/>
              </a:cxn>
            </a:cxnLst>
            <a:rect l="0" t="0" r="r" b="b"/>
            <a:pathLst>
              <a:path w="82" h="119">
                <a:moveTo>
                  <a:pt x="5" y="0"/>
                </a:moveTo>
                <a:cubicBezTo>
                  <a:pt x="2" y="3"/>
                  <a:pt x="0" y="8"/>
                  <a:pt x="0" y="13"/>
                </a:cubicBezTo>
                <a:cubicBezTo>
                  <a:pt x="0" y="104"/>
                  <a:pt x="0" y="104"/>
                  <a:pt x="0" y="104"/>
                </a:cubicBezTo>
                <a:cubicBezTo>
                  <a:pt x="0" y="110"/>
                  <a:pt x="2" y="115"/>
                  <a:pt x="6" y="119"/>
                </a:cubicBezTo>
                <a:cubicBezTo>
                  <a:pt x="82" y="59"/>
                  <a:pt x="82" y="59"/>
                  <a:pt x="82" y="59"/>
                </a:cubicBez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7" name="Freeform 183"/>
          <p:cNvSpPr/>
          <p:nvPr/>
        </p:nvSpPr>
        <p:spPr bwMode="auto">
          <a:xfrm>
            <a:off x="7026611" y="2778800"/>
            <a:ext cx="288611" cy="166597"/>
          </a:xfrm>
          <a:custGeom>
            <a:avLst/>
            <a:gdLst>
              <a:gd name="T0" fmla="*/ 104 w 104"/>
              <a:gd name="T1" fmla="*/ 10 h 60"/>
              <a:gd name="T2" fmla="*/ 92 w 104"/>
              <a:gd name="T3" fmla="*/ 0 h 60"/>
              <a:gd name="T4" fmla="*/ 86 w 104"/>
              <a:gd name="T5" fmla="*/ 5 h 60"/>
              <a:gd name="T6" fmla="*/ 84 w 104"/>
              <a:gd name="T7" fmla="*/ 6 h 60"/>
              <a:gd name="T8" fmla="*/ 81 w 104"/>
              <a:gd name="T9" fmla="*/ 5 h 60"/>
              <a:gd name="T10" fmla="*/ 76 w 104"/>
              <a:gd name="T11" fmla="*/ 0 h 60"/>
              <a:gd name="T12" fmla="*/ 0 w 104"/>
              <a:gd name="T13" fmla="*/ 59 h 60"/>
              <a:gd name="T14" fmla="*/ 7 w 104"/>
              <a:gd name="T15" fmla="*/ 60 h 60"/>
              <a:gd name="T16" fmla="*/ 70 w 104"/>
              <a:gd name="T17" fmla="*/ 60 h 60"/>
              <a:gd name="T18" fmla="*/ 70 w 104"/>
              <a:gd name="T19" fmla="*/ 57 h 60"/>
              <a:gd name="T20" fmla="*/ 104 w 104"/>
              <a:gd name="T21" fmla="*/ 1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4" h="60">
                <a:moveTo>
                  <a:pt x="104" y="10"/>
                </a:moveTo>
                <a:cubicBezTo>
                  <a:pt x="92" y="0"/>
                  <a:pt x="92" y="0"/>
                  <a:pt x="92" y="0"/>
                </a:cubicBezTo>
                <a:cubicBezTo>
                  <a:pt x="86" y="5"/>
                  <a:pt x="86" y="5"/>
                  <a:pt x="86" y="5"/>
                </a:cubicBezTo>
                <a:cubicBezTo>
                  <a:pt x="86" y="6"/>
                  <a:pt x="85" y="6"/>
                  <a:pt x="84" y="6"/>
                </a:cubicBezTo>
                <a:cubicBezTo>
                  <a:pt x="83" y="6"/>
                  <a:pt x="82" y="6"/>
                  <a:pt x="81" y="5"/>
                </a:cubicBezTo>
                <a:cubicBezTo>
                  <a:pt x="76" y="0"/>
                  <a:pt x="76" y="0"/>
                  <a:pt x="76" y="0"/>
                </a:cubicBezTo>
                <a:cubicBezTo>
                  <a:pt x="0" y="59"/>
                  <a:pt x="0" y="59"/>
                  <a:pt x="0" y="59"/>
                </a:cubicBezTo>
                <a:cubicBezTo>
                  <a:pt x="2" y="60"/>
                  <a:pt x="5" y="60"/>
                  <a:pt x="7" y="60"/>
                </a:cubicBezTo>
                <a:cubicBezTo>
                  <a:pt x="70" y="60"/>
                  <a:pt x="70" y="60"/>
                  <a:pt x="70" y="60"/>
                </a:cubicBezTo>
                <a:cubicBezTo>
                  <a:pt x="70" y="59"/>
                  <a:pt x="70" y="58"/>
                  <a:pt x="70" y="57"/>
                </a:cubicBezTo>
                <a:cubicBezTo>
                  <a:pt x="70" y="35"/>
                  <a:pt x="85" y="16"/>
                  <a:pt x="104" y="1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8" name="Freeform 184"/>
          <p:cNvSpPr/>
          <p:nvPr/>
        </p:nvSpPr>
        <p:spPr bwMode="auto">
          <a:xfrm>
            <a:off x="7301143" y="2603991"/>
            <a:ext cx="227604" cy="324981"/>
          </a:xfrm>
          <a:custGeom>
            <a:avLst/>
            <a:gdLst>
              <a:gd name="T0" fmla="*/ 77 w 82"/>
              <a:gd name="T1" fmla="*/ 0 h 117"/>
              <a:gd name="T2" fmla="*/ 0 w 82"/>
              <a:gd name="T3" fmla="*/ 58 h 117"/>
              <a:gd name="T4" fmla="*/ 16 w 82"/>
              <a:gd name="T5" fmla="*/ 71 h 117"/>
              <a:gd name="T6" fmla="*/ 21 w 82"/>
              <a:gd name="T7" fmla="*/ 70 h 117"/>
              <a:gd name="T8" fmla="*/ 70 w 82"/>
              <a:gd name="T9" fmla="*/ 112 h 117"/>
              <a:gd name="T10" fmla="*/ 76 w 82"/>
              <a:gd name="T11" fmla="*/ 117 h 117"/>
              <a:gd name="T12" fmla="*/ 82 w 82"/>
              <a:gd name="T13" fmla="*/ 103 h 117"/>
              <a:gd name="T14" fmla="*/ 82 w 82"/>
              <a:gd name="T15" fmla="*/ 12 h 117"/>
              <a:gd name="T16" fmla="*/ 77 w 82"/>
              <a:gd name="T17"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117">
                <a:moveTo>
                  <a:pt x="77" y="0"/>
                </a:moveTo>
                <a:cubicBezTo>
                  <a:pt x="0" y="58"/>
                  <a:pt x="0" y="58"/>
                  <a:pt x="0" y="58"/>
                </a:cubicBezTo>
                <a:cubicBezTo>
                  <a:pt x="16" y="71"/>
                  <a:pt x="16" y="71"/>
                  <a:pt x="16" y="71"/>
                </a:cubicBezTo>
                <a:cubicBezTo>
                  <a:pt x="17" y="71"/>
                  <a:pt x="19" y="70"/>
                  <a:pt x="21" y="70"/>
                </a:cubicBezTo>
                <a:cubicBezTo>
                  <a:pt x="45" y="70"/>
                  <a:pt x="66" y="89"/>
                  <a:pt x="70" y="112"/>
                </a:cubicBezTo>
                <a:cubicBezTo>
                  <a:pt x="76" y="117"/>
                  <a:pt x="76" y="117"/>
                  <a:pt x="76" y="117"/>
                </a:cubicBezTo>
                <a:cubicBezTo>
                  <a:pt x="80" y="114"/>
                  <a:pt x="82" y="109"/>
                  <a:pt x="82" y="103"/>
                </a:cubicBezTo>
                <a:cubicBezTo>
                  <a:pt x="82" y="12"/>
                  <a:pt x="82" y="12"/>
                  <a:pt x="82" y="12"/>
                </a:cubicBezTo>
                <a:cubicBezTo>
                  <a:pt x="82" y="8"/>
                  <a:pt x="80" y="3"/>
                  <a:pt x="77" y="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9" name="Oval 234"/>
          <p:cNvSpPr>
            <a:spLocks noChangeArrowheads="1"/>
          </p:cNvSpPr>
          <p:nvPr/>
        </p:nvSpPr>
        <p:spPr bwMode="auto">
          <a:xfrm>
            <a:off x="4365771" y="4362432"/>
            <a:ext cx="66675" cy="69850"/>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0" name="Freeform 235"/>
          <p:cNvSpPr/>
          <p:nvPr/>
        </p:nvSpPr>
        <p:spPr bwMode="auto">
          <a:xfrm>
            <a:off x="4270521" y="4365607"/>
            <a:ext cx="279400" cy="400050"/>
          </a:xfrm>
          <a:custGeom>
            <a:avLst/>
            <a:gdLst>
              <a:gd name="T0" fmla="*/ 97 w 100"/>
              <a:gd name="T1" fmla="*/ 2 h 143"/>
              <a:gd name="T2" fmla="*/ 95 w 100"/>
              <a:gd name="T3" fmla="*/ 1 h 143"/>
              <a:gd name="T4" fmla="*/ 87 w 100"/>
              <a:gd name="T5" fmla="*/ 3 h 143"/>
              <a:gd name="T6" fmla="*/ 65 w 100"/>
              <a:gd name="T7" fmla="*/ 35 h 143"/>
              <a:gd name="T8" fmla="*/ 55 w 100"/>
              <a:gd name="T9" fmla="*/ 32 h 143"/>
              <a:gd name="T10" fmla="*/ 27 w 100"/>
              <a:gd name="T11" fmla="*/ 39 h 143"/>
              <a:gd name="T12" fmla="*/ 1 w 100"/>
              <a:gd name="T13" fmla="*/ 78 h 143"/>
              <a:gd name="T14" fmla="*/ 3 w 100"/>
              <a:gd name="T15" fmla="*/ 86 h 143"/>
              <a:gd name="T16" fmla="*/ 5 w 100"/>
              <a:gd name="T17" fmla="*/ 87 h 143"/>
              <a:gd name="T18" fmla="*/ 13 w 100"/>
              <a:gd name="T19" fmla="*/ 85 h 143"/>
              <a:gd name="T20" fmla="*/ 25 w 100"/>
              <a:gd name="T21" fmla="*/ 67 h 143"/>
              <a:gd name="T22" fmla="*/ 25 w 100"/>
              <a:gd name="T23" fmla="*/ 74 h 143"/>
              <a:gd name="T24" fmla="*/ 25 w 100"/>
              <a:gd name="T25" fmla="*/ 75 h 143"/>
              <a:gd name="T26" fmla="*/ 25 w 100"/>
              <a:gd name="T27" fmla="*/ 92 h 143"/>
              <a:gd name="T28" fmla="*/ 25 w 100"/>
              <a:gd name="T29" fmla="*/ 137 h 143"/>
              <a:gd name="T30" fmla="*/ 31 w 100"/>
              <a:gd name="T31" fmla="*/ 143 h 143"/>
              <a:gd name="T32" fmla="*/ 37 w 100"/>
              <a:gd name="T33" fmla="*/ 143 h 143"/>
              <a:gd name="T34" fmla="*/ 43 w 100"/>
              <a:gd name="T35" fmla="*/ 137 h 143"/>
              <a:gd name="T36" fmla="*/ 43 w 100"/>
              <a:gd name="T37" fmla="*/ 92 h 143"/>
              <a:gd name="T38" fmla="*/ 43 w 100"/>
              <a:gd name="T39" fmla="*/ 92 h 143"/>
              <a:gd name="T40" fmla="*/ 55 w 100"/>
              <a:gd name="T41" fmla="*/ 92 h 143"/>
              <a:gd name="T42" fmla="*/ 55 w 100"/>
              <a:gd name="T43" fmla="*/ 92 h 143"/>
              <a:gd name="T44" fmla="*/ 55 w 100"/>
              <a:gd name="T45" fmla="*/ 137 h 143"/>
              <a:gd name="T46" fmla="*/ 61 w 100"/>
              <a:gd name="T47" fmla="*/ 143 h 143"/>
              <a:gd name="T48" fmla="*/ 67 w 100"/>
              <a:gd name="T49" fmla="*/ 143 h 143"/>
              <a:gd name="T50" fmla="*/ 73 w 100"/>
              <a:gd name="T51" fmla="*/ 137 h 143"/>
              <a:gd name="T52" fmla="*/ 73 w 100"/>
              <a:gd name="T53" fmla="*/ 92 h 143"/>
              <a:gd name="T54" fmla="*/ 73 w 100"/>
              <a:gd name="T55" fmla="*/ 75 h 143"/>
              <a:gd name="T56" fmla="*/ 73 w 100"/>
              <a:gd name="T57" fmla="*/ 74 h 143"/>
              <a:gd name="T58" fmla="*/ 73 w 100"/>
              <a:gd name="T59" fmla="*/ 62 h 143"/>
              <a:gd name="T60" fmla="*/ 73 w 100"/>
              <a:gd name="T61" fmla="*/ 50 h 143"/>
              <a:gd name="T62" fmla="*/ 73 w 100"/>
              <a:gd name="T63" fmla="*/ 49 h 143"/>
              <a:gd name="T64" fmla="*/ 98 w 100"/>
              <a:gd name="T65" fmla="*/ 11 h 143"/>
              <a:gd name="T66" fmla="*/ 97 w 100"/>
              <a:gd name="T67" fmla="*/ 2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0" h="143">
                <a:moveTo>
                  <a:pt x="97" y="2"/>
                </a:moveTo>
                <a:cubicBezTo>
                  <a:pt x="95" y="1"/>
                  <a:pt x="95" y="1"/>
                  <a:pt x="95" y="1"/>
                </a:cubicBezTo>
                <a:cubicBezTo>
                  <a:pt x="92" y="0"/>
                  <a:pt x="89" y="0"/>
                  <a:pt x="87" y="3"/>
                </a:cubicBezTo>
                <a:cubicBezTo>
                  <a:pt x="65" y="35"/>
                  <a:pt x="65" y="35"/>
                  <a:pt x="65" y="35"/>
                </a:cubicBezTo>
                <a:cubicBezTo>
                  <a:pt x="62" y="33"/>
                  <a:pt x="59" y="32"/>
                  <a:pt x="55" y="32"/>
                </a:cubicBezTo>
                <a:cubicBezTo>
                  <a:pt x="55" y="32"/>
                  <a:pt x="33" y="29"/>
                  <a:pt x="27" y="39"/>
                </a:cubicBezTo>
                <a:cubicBezTo>
                  <a:pt x="1" y="78"/>
                  <a:pt x="1" y="78"/>
                  <a:pt x="1" y="78"/>
                </a:cubicBezTo>
                <a:cubicBezTo>
                  <a:pt x="0" y="80"/>
                  <a:pt x="0" y="84"/>
                  <a:pt x="3" y="86"/>
                </a:cubicBezTo>
                <a:cubicBezTo>
                  <a:pt x="5" y="87"/>
                  <a:pt x="5" y="87"/>
                  <a:pt x="5" y="87"/>
                </a:cubicBezTo>
                <a:cubicBezTo>
                  <a:pt x="7" y="89"/>
                  <a:pt x="11" y="88"/>
                  <a:pt x="13" y="85"/>
                </a:cubicBezTo>
                <a:cubicBezTo>
                  <a:pt x="25" y="67"/>
                  <a:pt x="25" y="67"/>
                  <a:pt x="25" y="67"/>
                </a:cubicBezTo>
                <a:cubicBezTo>
                  <a:pt x="25" y="74"/>
                  <a:pt x="25" y="74"/>
                  <a:pt x="25" y="74"/>
                </a:cubicBezTo>
                <a:cubicBezTo>
                  <a:pt x="25" y="75"/>
                  <a:pt x="25" y="75"/>
                  <a:pt x="25" y="75"/>
                </a:cubicBezTo>
                <a:cubicBezTo>
                  <a:pt x="25" y="92"/>
                  <a:pt x="25" y="92"/>
                  <a:pt x="25" y="92"/>
                </a:cubicBezTo>
                <a:cubicBezTo>
                  <a:pt x="25" y="137"/>
                  <a:pt x="25" y="137"/>
                  <a:pt x="25" y="137"/>
                </a:cubicBezTo>
                <a:cubicBezTo>
                  <a:pt x="25" y="140"/>
                  <a:pt x="28" y="143"/>
                  <a:pt x="31" y="143"/>
                </a:cubicBezTo>
                <a:cubicBezTo>
                  <a:pt x="37" y="143"/>
                  <a:pt x="37" y="143"/>
                  <a:pt x="37" y="143"/>
                </a:cubicBezTo>
                <a:cubicBezTo>
                  <a:pt x="40" y="143"/>
                  <a:pt x="43" y="140"/>
                  <a:pt x="43" y="137"/>
                </a:cubicBezTo>
                <a:cubicBezTo>
                  <a:pt x="43" y="92"/>
                  <a:pt x="43" y="92"/>
                  <a:pt x="43" y="92"/>
                </a:cubicBezTo>
                <a:cubicBezTo>
                  <a:pt x="43" y="92"/>
                  <a:pt x="43" y="92"/>
                  <a:pt x="43" y="92"/>
                </a:cubicBezTo>
                <a:cubicBezTo>
                  <a:pt x="55" y="92"/>
                  <a:pt x="55" y="92"/>
                  <a:pt x="55" y="92"/>
                </a:cubicBezTo>
                <a:cubicBezTo>
                  <a:pt x="55" y="92"/>
                  <a:pt x="55" y="92"/>
                  <a:pt x="55" y="92"/>
                </a:cubicBezTo>
                <a:cubicBezTo>
                  <a:pt x="55" y="137"/>
                  <a:pt x="55" y="137"/>
                  <a:pt x="55" y="137"/>
                </a:cubicBezTo>
                <a:cubicBezTo>
                  <a:pt x="55" y="140"/>
                  <a:pt x="58" y="143"/>
                  <a:pt x="61" y="143"/>
                </a:cubicBezTo>
                <a:cubicBezTo>
                  <a:pt x="67" y="143"/>
                  <a:pt x="67" y="143"/>
                  <a:pt x="67" y="143"/>
                </a:cubicBezTo>
                <a:cubicBezTo>
                  <a:pt x="70" y="143"/>
                  <a:pt x="73" y="140"/>
                  <a:pt x="73" y="137"/>
                </a:cubicBezTo>
                <a:cubicBezTo>
                  <a:pt x="73" y="92"/>
                  <a:pt x="73" y="92"/>
                  <a:pt x="73" y="92"/>
                </a:cubicBezTo>
                <a:cubicBezTo>
                  <a:pt x="73" y="75"/>
                  <a:pt x="73" y="75"/>
                  <a:pt x="73" y="75"/>
                </a:cubicBezTo>
                <a:cubicBezTo>
                  <a:pt x="73" y="74"/>
                  <a:pt x="73" y="74"/>
                  <a:pt x="73" y="74"/>
                </a:cubicBezTo>
                <a:cubicBezTo>
                  <a:pt x="73" y="62"/>
                  <a:pt x="73" y="62"/>
                  <a:pt x="73" y="62"/>
                </a:cubicBezTo>
                <a:cubicBezTo>
                  <a:pt x="73" y="50"/>
                  <a:pt x="73" y="50"/>
                  <a:pt x="73" y="50"/>
                </a:cubicBezTo>
                <a:cubicBezTo>
                  <a:pt x="73" y="50"/>
                  <a:pt x="73" y="50"/>
                  <a:pt x="73" y="49"/>
                </a:cubicBezTo>
                <a:cubicBezTo>
                  <a:pt x="98" y="11"/>
                  <a:pt x="98" y="11"/>
                  <a:pt x="98" y="11"/>
                </a:cubicBezTo>
                <a:cubicBezTo>
                  <a:pt x="100" y="8"/>
                  <a:pt x="100" y="4"/>
                  <a:pt x="97" y="2"/>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1" name="Freeform 236"/>
          <p:cNvSpPr>
            <a:spLocks noEditPoints="1"/>
          </p:cNvSpPr>
          <p:nvPr/>
        </p:nvSpPr>
        <p:spPr bwMode="auto">
          <a:xfrm>
            <a:off x="4189559" y="4273532"/>
            <a:ext cx="541338" cy="368300"/>
          </a:xfrm>
          <a:custGeom>
            <a:avLst/>
            <a:gdLst>
              <a:gd name="T0" fmla="*/ 169 w 194"/>
              <a:gd name="T1" fmla="*/ 0 h 132"/>
              <a:gd name="T2" fmla="*/ 24 w 194"/>
              <a:gd name="T3" fmla="*/ 0 h 132"/>
              <a:gd name="T4" fmla="*/ 0 w 194"/>
              <a:gd name="T5" fmla="*/ 23 h 132"/>
              <a:gd name="T6" fmla="*/ 0 w 194"/>
              <a:gd name="T7" fmla="*/ 109 h 132"/>
              <a:gd name="T8" fmla="*/ 24 w 194"/>
              <a:gd name="T9" fmla="*/ 132 h 132"/>
              <a:gd name="T10" fmla="*/ 31 w 194"/>
              <a:gd name="T11" fmla="*/ 132 h 132"/>
              <a:gd name="T12" fmla="*/ 50 w 194"/>
              <a:gd name="T13" fmla="*/ 132 h 132"/>
              <a:gd name="T14" fmla="*/ 50 w 194"/>
              <a:gd name="T15" fmla="*/ 113 h 132"/>
              <a:gd name="T16" fmla="*/ 45 w 194"/>
              <a:gd name="T17" fmla="*/ 121 h 132"/>
              <a:gd name="T18" fmla="*/ 31 w 194"/>
              <a:gd name="T19" fmla="*/ 123 h 132"/>
              <a:gd name="T20" fmla="*/ 30 w 194"/>
              <a:gd name="T21" fmla="*/ 122 h 132"/>
              <a:gd name="T22" fmla="*/ 27 w 194"/>
              <a:gd name="T23" fmla="*/ 109 h 132"/>
              <a:gd name="T24" fmla="*/ 53 w 194"/>
              <a:gd name="T25" fmla="*/ 70 h 132"/>
              <a:gd name="T26" fmla="*/ 77 w 194"/>
              <a:gd name="T27" fmla="*/ 61 h 132"/>
              <a:gd name="T28" fmla="*/ 84 w 194"/>
              <a:gd name="T29" fmla="*/ 61 h 132"/>
              <a:gd name="T30" fmla="*/ 93 w 194"/>
              <a:gd name="T31" fmla="*/ 63 h 132"/>
              <a:gd name="T32" fmla="*/ 112 w 194"/>
              <a:gd name="T33" fmla="*/ 34 h 132"/>
              <a:gd name="T34" fmla="*/ 126 w 194"/>
              <a:gd name="T35" fmla="*/ 31 h 132"/>
              <a:gd name="T36" fmla="*/ 128 w 194"/>
              <a:gd name="T37" fmla="*/ 32 h 132"/>
              <a:gd name="T38" fmla="*/ 132 w 194"/>
              <a:gd name="T39" fmla="*/ 39 h 132"/>
              <a:gd name="T40" fmla="*/ 131 w 194"/>
              <a:gd name="T41" fmla="*/ 46 h 132"/>
              <a:gd name="T42" fmla="*/ 106 w 194"/>
              <a:gd name="T43" fmla="*/ 84 h 132"/>
              <a:gd name="T44" fmla="*/ 106 w 194"/>
              <a:gd name="T45" fmla="*/ 132 h 132"/>
              <a:gd name="T46" fmla="*/ 149 w 194"/>
              <a:gd name="T47" fmla="*/ 132 h 132"/>
              <a:gd name="T48" fmla="*/ 169 w 194"/>
              <a:gd name="T49" fmla="*/ 132 h 132"/>
              <a:gd name="T50" fmla="*/ 194 w 194"/>
              <a:gd name="T51" fmla="*/ 109 h 132"/>
              <a:gd name="T52" fmla="*/ 194 w 194"/>
              <a:gd name="T53" fmla="*/ 23 h 132"/>
              <a:gd name="T54" fmla="*/ 169 w 194"/>
              <a:gd name="T55" fmla="*/ 0 h 132"/>
              <a:gd name="T56" fmla="*/ 75 w 194"/>
              <a:gd name="T57" fmla="*/ 61 h 132"/>
              <a:gd name="T58" fmla="*/ 59 w 194"/>
              <a:gd name="T59" fmla="*/ 44 h 132"/>
              <a:gd name="T60" fmla="*/ 75 w 194"/>
              <a:gd name="T61" fmla="*/ 28 h 132"/>
              <a:gd name="T62" fmla="*/ 91 w 194"/>
              <a:gd name="T63" fmla="*/ 44 h 132"/>
              <a:gd name="T64" fmla="*/ 75 w 194"/>
              <a:gd name="T65" fmla="*/ 61 h 132"/>
              <a:gd name="T66" fmla="*/ 146 w 194"/>
              <a:gd name="T67" fmla="*/ 24 h 132"/>
              <a:gd name="T68" fmla="*/ 47 w 194"/>
              <a:gd name="T69" fmla="*/ 24 h 132"/>
              <a:gd name="T70" fmla="*/ 43 w 194"/>
              <a:gd name="T71" fmla="*/ 20 h 132"/>
              <a:gd name="T72" fmla="*/ 47 w 194"/>
              <a:gd name="T73" fmla="*/ 16 h 132"/>
              <a:gd name="T74" fmla="*/ 146 w 194"/>
              <a:gd name="T75" fmla="*/ 16 h 132"/>
              <a:gd name="T76" fmla="*/ 150 w 194"/>
              <a:gd name="T77" fmla="*/ 20 h 132"/>
              <a:gd name="T78" fmla="*/ 146 w 194"/>
              <a:gd name="T79" fmla="*/ 24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4" h="132">
                <a:moveTo>
                  <a:pt x="169" y="0"/>
                </a:moveTo>
                <a:cubicBezTo>
                  <a:pt x="24" y="0"/>
                  <a:pt x="24" y="0"/>
                  <a:pt x="24" y="0"/>
                </a:cubicBezTo>
                <a:cubicBezTo>
                  <a:pt x="11" y="0"/>
                  <a:pt x="0" y="10"/>
                  <a:pt x="0" y="23"/>
                </a:cubicBezTo>
                <a:cubicBezTo>
                  <a:pt x="0" y="109"/>
                  <a:pt x="0" y="109"/>
                  <a:pt x="0" y="109"/>
                </a:cubicBezTo>
                <a:cubicBezTo>
                  <a:pt x="0" y="122"/>
                  <a:pt x="11" y="132"/>
                  <a:pt x="24" y="132"/>
                </a:cubicBezTo>
                <a:cubicBezTo>
                  <a:pt x="31" y="132"/>
                  <a:pt x="31" y="132"/>
                  <a:pt x="31" y="132"/>
                </a:cubicBezTo>
                <a:cubicBezTo>
                  <a:pt x="50" y="132"/>
                  <a:pt x="50" y="132"/>
                  <a:pt x="50" y="132"/>
                </a:cubicBezTo>
                <a:cubicBezTo>
                  <a:pt x="50" y="113"/>
                  <a:pt x="50" y="113"/>
                  <a:pt x="50" y="113"/>
                </a:cubicBezTo>
                <a:cubicBezTo>
                  <a:pt x="45" y="121"/>
                  <a:pt x="45" y="121"/>
                  <a:pt x="45" y="121"/>
                </a:cubicBezTo>
                <a:cubicBezTo>
                  <a:pt x="42" y="125"/>
                  <a:pt x="36" y="126"/>
                  <a:pt x="31" y="123"/>
                </a:cubicBezTo>
                <a:cubicBezTo>
                  <a:pt x="30" y="122"/>
                  <a:pt x="30" y="122"/>
                  <a:pt x="30" y="122"/>
                </a:cubicBezTo>
                <a:cubicBezTo>
                  <a:pt x="25" y="119"/>
                  <a:pt x="24" y="113"/>
                  <a:pt x="27" y="109"/>
                </a:cubicBezTo>
                <a:cubicBezTo>
                  <a:pt x="53" y="70"/>
                  <a:pt x="53" y="70"/>
                  <a:pt x="53" y="70"/>
                </a:cubicBezTo>
                <a:cubicBezTo>
                  <a:pt x="58" y="62"/>
                  <a:pt x="69" y="61"/>
                  <a:pt x="77" y="61"/>
                </a:cubicBezTo>
                <a:cubicBezTo>
                  <a:pt x="81" y="61"/>
                  <a:pt x="83" y="61"/>
                  <a:pt x="84" y="61"/>
                </a:cubicBezTo>
                <a:cubicBezTo>
                  <a:pt x="87" y="61"/>
                  <a:pt x="90" y="62"/>
                  <a:pt x="93" y="63"/>
                </a:cubicBezTo>
                <a:cubicBezTo>
                  <a:pt x="112" y="34"/>
                  <a:pt x="112" y="34"/>
                  <a:pt x="112" y="34"/>
                </a:cubicBezTo>
                <a:cubicBezTo>
                  <a:pt x="115" y="29"/>
                  <a:pt x="122" y="28"/>
                  <a:pt x="126" y="31"/>
                </a:cubicBezTo>
                <a:cubicBezTo>
                  <a:pt x="128" y="32"/>
                  <a:pt x="128" y="32"/>
                  <a:pt x="128" y="32"/>
                </a:cubicBezTo>
                <a:cubicBezTo>
                  <a:pt x="130" y="34"/>
                  <a:pt x="132" y="36"/>
                  <a:pt x="132" y="39"/>
                </a:cubicBezTo>
                <a:cubicBezTo>
                  <a:pt x="133" y="41"/>
                  <a:pt x="132" y="44"/>
                  <a:pt x="131" y="46"/>
                </a:cubicBezTo>
                <a:cubicBezTo>
                  <a:pt x="106" y="84"/>
                  <a:pt x="106" y="84"/>
                  <a:pt x="106" y="84"/>
                </a:cubicBezTo>
                <a:cubicBezTo>
                  <a:pt x="106" y="132"/>
                  <a:pt x="106" y="132"/>
                  <a:pt x="106" y="132"/>
                </a:cubicBezTo>
                <a:cubicBezTo>
                  <a:pt x="149" y="132"/>
                  <a:pt x="149" y="132"/>
                  <a:pt x="149" y="132"/>
                </a:cubicBezTo>
                <a:cubicBezTo>
                  <a:pt x="169" y="132"/>
                  <a:pt x="169" y="132"/>
                  <a:pt x="169" y="132"/>
                </a:cubicBezTo>
                <a:cubicBezTo>
                  <a:pt x="183" y="132"/>
                  <a:pt x="194" y="122"/>
                  <a:pt x="194" y="109"/>
                </a:cubicBezTo>
                <a:cubicBezTo>
                  <a:pt x="194" y="23"/>
                  <a:pt x="194" y="23"/>
                  <a:pt x="194" y="23"/>
                </a:cubicBezTo>
                <a:cubicBezTo>
                  <a:pt x="194" y="10"/>
                  <a:pt x="183" y="0"/>
                  <a:pt x="169" y="0"/>
                </a:cubicBezTo>
                <a:close/>
                <a:moveTo>
                  <a:pt x="75" y="61"/>
                </a:moveTo>
                <a:cubicBezTo>
                  <a:pt x="66" y="61"/>
                  <a:pt x="59" y="53"/>
                  <a:pt x="59" y="44"/>
                </a:cubicBezTo>
                <a:cubicBezTo>
                  <a:pt x="59" y="36"/>
                  <a:pt x="66" y="28"/>
                  <a:pt x="75" y="28"/>
                </a:cubicBezTo>
                <a:cubicBezTo>
                  <a:pt x="84" y="28"/>
                  <a:pt x="91" y="36"/>
                  <a:pt x="91" y="44"/>
                </a:cubicBezTo>
                <a:cubicBezTo>
                  <a:pt x="91" y="53"/>
                  <a:pt x="84" y="61"/>
                  <a:pt x="75" y="61"/>
                </a:cubicBezTo>
                <a:close/>
                <a:moveTo>
                  <a:pt x="146" y="24"/>
                </a:moveTo>
                <a:cubicBezTo>
                  <a:pt x="47" y="24"/>
                  <a:pt x="47" y="24"/>
                  <a:pt x="47" y="24"/>
                </a:cubicBezTo>
                <a:cubicBezTo>
                  <a:pt x="45" y="24"/>
                  <a:pt x="43" y="22"/>
                  <a:pt x="43" y="20"/>
                </a:cubicBezTo>
                <a:cubicBezTo>
                  <a:pt x="43" y="18"/>
                  <a:pt x="45" y="16"/>
                  <a:pt x="47" y="16"/>
                </a:cubicBezTo>
                <a:cubicBezTo>
                  <a:pt x="146" y="16"/>
                  <a:pt x="146" y="16"/>
                  <a:pt x="146" y="16"/>
                </a:cubicBezTo>
                <a:cubicBezTo>
                  <a:pt x="149" y="16"/>
                  <a:pt x="150" y="18"/>
                  <a:pt x="150" y="20"/>
                </a:cubicBezTo>
                <a:cubicBezTo>
                  <a:pt x="150" y="22"/>
                  <a:pt x="149" y="24"/>
                  <a:pt x="146" y="24"/>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2" name="Rectangle 237"/>
          <p:cNvSpPr>
            <a:spLocks noChangeArrowheads="1"/>
          </p:cNvSpPr>
          <p:nvPr/>
        </p:nvSpPr>
        <p:spPr bwMode="auto">
          <a:xfrm>
            <a:off x="4402284" y="4633894"/>
            <a:ext cx="11113" cy="79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183" name="Freeform 156"/>
          <p:cNvSpPr/>
          <p:nvPr/>
        </p:nvSpPr>
        <p:spPr bwMode="auto">
          <a:xfrm>
            <a:off x="6862254" y="4829759"/>
            <a:ext cx="255588" cy="223838"/>
          </a:xfrm>
          <a:custGeom>
            <a:avLst/>
            <a:gdLst>
              <a:gd name="T0" fmla="*/ 85 w 87"/>
              <a:gd name="T1" fmla="*/ 51 h 76"/>
              <a:gd name="T2" fmla="*/ 79 w 87"/>
              <a:gd name="T3" fmla="*/ 51 h 76"/>
              <a:gd name="T4" fmla="*/ 72 w 87"/>
              <a:gd name="T5" fmla="*/ 60 h 76"/>
              <a:gd name="T6" fmla="*/ 4 w 87"/>
              <a:gd name="T7" fmla="*/ 0 h 76"/>
              <a:gd name="T8" fmla="*/ 0 w 87"/>
              <a:gd name="T9" fmla="*/ 4 h 76"/>
              <a:gd name="T10" fmla="*/ 4 w 87"/>
              <a:gd name="T11" fmla="*/ 8 h 76"/>
              <a:gd name="T12" fmla="*/ 64 w 87"/>
              <a:gd name="T13" fmla="*/ 62 h 76"/>
              <a:gd name="T14" fmla="*/ 55 w 87"/>
              <a:gd name="T15" fmla="*/ 55 h 76"/>
              <a:gd name="T16" fmla="*/ 49 w 87"/>
              <a:gd name="T17" fmla="*/ 55 h 76"/>
              <a:gd name="T18" fmla="*/ 50 w 87"/>
              <a:gd name="T19" fmla="*/ 61 h 76"/>
              <a:gd name="T20" fmla="*/ 69 w 87"/>
              <a:gd name="T21" fmla="*/ 76 h 76"/>
              <a:gd name="T22" fmla="*/ 86 w 87"/>
              <a:gd name="T23" fmla="*/ 56 h 76"/>
              <a:gd name="T24" fmla="*/ 85 w 87"/>
              <a:gd name="T25" fmla="*/ 51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7" h="76">
                <a:moveTo>
                  <a:pt x="85" y="51"/>
                </a:moveTo>
                <a:cubicBezTo>
                  <a:pt x="83" y="49"/>
                  <a:pt x="81" y="49"/>
                  <a:pt x="79" y="51"/>
                </a:cubicBezTo>
                <a:cubicBezTo>
                  <a:pt x="72" y="60"/>
                  <a:pt x="72" y="60"/>
                  <a:pt x="72" y="60"/>
                </a:cubicBezTo>
                <a:cubicBezTo>
                  <a:pt x="68" y="26"/>
                  <a:pt x="39" y="0"/>
                  <a:pt x="4" y="0"/>
                </a:cubicBezTo>
                <a:cubicBezTo>
                  <a:pt x="2" y="0"/>
                  <a:pt x="0" y="1"/>
                  <a:pt x="0" y="4"/>
                </a:cubicBezTo>
                <a:cubicBezTo>
                  <a:pt x="0" y="6"/>
                  <a:pt x="2" y="8"/>
                  <a:pt x="4" y="8"/>
                </a:cubicBezTo>
                <a:cubicBezTo>
                  <a:pt x="35" y="8"/>
                  <a:pt x="61" y="32"/>
                  <a:pt x="64" y="62"/>
                </a:cubicBezTo>
                <a:cubicBezTo>
                  <a:pt x="55" y="55"/>
                  <a:pt x="55" y="55"/>
                  <a:pt x="55" y="55"/>
                </a:cubicBezTo>
                <a:cubicBezTo>
                  <a:pt x="53" y="53"/>
                  <a:pt x="50" y="54"/>
                  <a:pt x="49" y="55"/>
                </a:cubicBezTo>
                <a:cubicBezTo>
                  <a:pt x="48" y="57"/>
                  <a:pt x="48" y="60"/>
                  <a:pt x="50" y="61"/>
                </a:cubicBezTo>
                <a:cubicBezTo>
                  <a:pt x="69" y="76"/>
                  <a:pt x="69" y="76"/>
                  <a:pt x="69" y="76"/>
                </a:cubicBezTo>
                <a:cubicBezTo>
                  <a:pt x="86" y="56"/>
                  <a:pt x="86" y="56"/>
                  <a:pt x="86" y="56"/>
                </a:cubicBezTo>
                <a:cubicBezTo>
                  <a:pt x="87" y="54"/>
                  <a:pt x="87" y="52"/>
                  <a:pt x="85" y="51"/>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4" name="Freeform 157"/>
          <p:cNvSpPr/>
          <p:nvPr/>
        </p:nvSpPr>
        <p:spPr bwMode="auto">
          <a:xfrm>
            <a:off x="6609841" y="5080584"/>
            <a:ext cx="258763" cy="222250"/>
          </a:xfrm>
          <a:custGeom>
            <a:avLst/>
            <a:gdLst>
              <a:gd name="T0" fmla="*/ 84 w 88"/>
              <a:gd name="T1" fmla="*/ 68 h 76"/>
              <a:gd name="T2" fmla="*/ 23 w 88"/>
              <a:gd name="T3" fmla="*/ 14 h 76"/>
              <a:gd name="T4" fmla="*/ 33 w 88"/>
              <a:gd name="T5" fmla="*/ 21 h 76"/>
              <a:gd name="T6" fmla="*/ 38 w 88"/>
              <a:gd name="T7" fmla="*/ 20 h 76"/>
              <a:gd name="T8" fmla="*/ 37 w 88"/>
              <a:gd name="T9" fmla="*/ 15 h 76"/>
              <a:gd name="T10" fmla="*/ 18 w 88"/>
              <a:gd name="T11" fmla="*/ 0 h 76"/>
              <a:gd name="T12" fmla="*/ 2 w 88"/>
              <a:gd name="T13" fmla="*/ 20 h 76"/>
              <a:gd name="T14" fmla="*/ 2 w 88"/>
              <a:gd name="T15" fmla="*/ 25 h 76"/>
              <a:gd name="T16" fmla="*/ 5 w 88"/>
              <a:gd name="T17" fmla="*/ 26 h 76"/>
              <a:gd name="T18" fmla="*/ 8 w 88"/>
              <a:gd name="T19" fmla="*/ 25 h 76"/>
              <a:gd name="T20" fmla="*/ 15 w 88"/>
              <a:gd name="T21" fmla="*/ 15 h 76"/>
              <a:gd name="T22" fmla="*/ 84 w 88"/>
              <a:gd name="T23" fmla="*/ 76 h 76"/>
              <a:gd name="T24" fmla="*/ 88 w 88"/>
              <a:gd name="T25" fmla="*/ 72 h 76"/>
              <a:gd name="T26" fmla="*/ 84 w 88"/>
              <a:gd name="T27" fmla="*/ 6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8" h="76">
                <a:moveTo>
                  <a:pt x="84" y="68"/>
                </a:moveTo>
                <a:cubicBezTo>
                  <a:pt x="52" y="68"/>
                  <a:pt x="27" y="44"/>
                  <a:pt x="23" y="14"/>
                </a:cubicBezTo>
                <a:cubicBezTo>
                  <a:pt x="33" y="21"/>
                  <a:pt x="33" y="21"/>
                  <a:pt x="33" y="21"/>
                </a:cubicBezTo>
                <a:cubicBezTo>
                  <a:pt x="34" y="22"/>
                  <a:pt x="37" y="22"/>
                  <a:pt x="38" y="20"/>
                </a:cubicBezTo>
                <a:cubicBezTo>
                  <a:pt x="40" y="19"/>
                  <a:pt x="39" y="16"/>
                  <a:pt x="37" y="15"/>
                </a:cubicBezTo>
                <a:cubicBezTo>
                  <a:pt x="18" y="0"/>
                  <a:pt x="18" y="0"/>
                  <a:pt x="18" y="0"/>
                </a:cubicBezTo>
                <a:cubicBezTo>
                  <a:pt x="2" y="20"/>
                  <a:pt x="2" y="20"/>
                  <a:pt x="2" y="20"/>
                </a:cubicBezTo>
                <a:cubicBezTo>
                  <a:pt x="0" y="21"/>
                  <a:pt x="0" y="24"/>
                  <a:pt x="2" y="25"/>
                </a:cubicBezTo>
                <a:cubicBezTo>
                  <a:pt x="3" y="26"/>
                  <a:pt x="4" y="26"/>
                  <a:pt x="5" y="26"/>
                </a:cubicBezTo>
                <a:cubicBezTo>
                  <a:pt x="6" y="26"/>
                  <a:pt x="7" y="26"/>
                  <a:pt x="8" y="25"/>
                </a:cubicBezTo>
                <a:cubicBezTo>
                  <a:pt x="15" y="15"/>
                  <a:pt x="15" y="15"/>
                  <a:pt x="15" y="15"/>
                </a:cubicBezTo>
                <a:cubicBezTo>
                  <a:pt x="19" y="49"/>
                  <a:pt x="48" y="76"/>
                  <a:pt x="84" y="76"/>
                </a:cubicBezTo>
                <a:cubicBezTo>
                  <a:pt x="86" y="76"/>
                  <a:pt x="88" y="74"/>
                  <a:pt x="88" y="72"/>
                </a:cubicBezTo>
                <a:cubicBezTo>
                  <a:pt x="88" y="70"/>
                  <a:pt x="86" y="68"/>
                  <a:pt x="84" y="68"/>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5" name="Freeform 227"/>
          <p:cNvSpPr>
            <a:spLocks noEditPoints="1"/>
          </p:cNvSpPr>
          <p:nvPr/>
        </p:nvSpPr>
        <p:spPr bwMode="auto">
          <a:xfrm>
            <a:off x="6589204" y="4774197"/>
            <a:ext cx="279400" cy="279400"/>
          </a:xfrm>
          <a:custGeom>
            <a:avLst/>
            <a:gdLst>
              <a:gd name="T0" fmla="*/ 70 w 95"/>
              <a:gd name="T1" fmla="*/ 41 h 95"/>
              <a:gd name="T2" fmla="*/ 74 w 95"/>
              <a:gd name="T3" fmla="*/ 27 h 95"/>
              <a:gd name="T4" fmla="*/ 47 w 95"/>
              <a:gd name="T5" fmla="*/ 0 h 95"/>
              <a:gd name="T6" fmla="*/ 20 w 95"/>
              <a:gd name="T7" fmla="*/ 27 h 95"/>
              <a:gd name="T8" fmla="*/ 24 w 95"/>
              <a:gd name="T9" fmla="*/ 41 h 95"/>
              <a:gd name="T10" fmla="*/ 0 w 95"/>
              <a:gd name="T11" fmla="*/ 91 h 95"/>
              <a:gd name="T12" fmla="*/ 0 w 95"/>
              <a:gd name="T13" fmla="*/ 95 h 95"/>
              <a:gd name="T14" fmla="*/ 47 w 95"/>
              <a:gd name="T15" fmla="*/ 95 h 95"/>
              <a:gd name="T16" fmla="*/ 95 w 95"/>
              <a:gd name="T17" fmla="*/ 95 h 95"/>
              <a:gd name="T18" fmla="*/ 95 w 95"/>
              <a:gd name="T19" fmla="*/ 91 h 95"/>
              <a:gd name="T20" fmla="*/ 70 w 95"/>
              <a:gd name="T21" fmla="*/ 41 h 95"/>
              <a:gd name="T22" fmla="*/ 30 w 95"/>
              <a:gd name="T23" fmla="*/ 48 h 95"/>
              <a:gd name="T24" fmla="*/ 30 w 95"/>
              <a:gd name="T25" fmla="*/ 48 h 95"/>
              <a:gd name="T26" fmla="*/ 30 w 95"/>
              <a:gd name="T27" fmla="*/ 48 h 95"/>
              <a:gd name="T28" fmla="*/ 30 w 95"/>
              <a:gd name="T29" fmla="*/ 48 h 95"/>
              <a:gd name="T30" fmla="*/ 34 w 95"/>
              <a:gd name="T31" fmla="*/ 57 h 95"/>
              <a:gd name="T32" fmla="*/ 33 w 95"/>
              <a:gd name="T33" fmla="*/ 57 h 95"/>
              <a:gd name="T34" fmla="*/ 34 w 95"/>
              <a:gd name="T35" fmla="*/ 57 h 95"/>
              <a:gd name="T36" fmla="*/ 34 w 95"/>
              <a:gd name="T37" fmla="*/ 57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5" h="95">
                <a:moveTo>
                  <a:pt x="70" y="41"/>
                </a:moveTo>
                <a:cubicBezTo>
                  <a:pt x="73" y="37"/>
                  <a:pt x="74" y="32"/>
                  <a:pt x="74" y="27"/>
                </a:cubicBezTo>
                <a:cubicBezTo>
                  <a:pt x="74" y="13"/>
                  <a:pt x="62" y="0"/>
                  <a:pt x="47" y="0"/>
                </a:cubicBezTo>
                <a:cubicBezTo>
                  <a:pt x="32" y="0"/>
                  <a:pt x="20" y="13"/>
                  <a:pt x="20" y="27"/>
                </a:cubicBezTo>
                <a:cubicBezTo>
                  <a:pt x="20" y="32"/>
                  <a:pt x="22" y="37"/>
                  <a:pt x="24" y="41"/>
                </a:cubicBezTo>
                <a:cubicBezTo>
                  <a:pt x="19" y="46"/>
                  <a:pt x="0" y="63"/>
                  <a:pt x="0" y="91"/>
                </a:cubicBezTo>
                <a:cubicBezTo>
                  <a:pt x="0" y="95"/>
                  <a:pt x="0" y="95"/>
                  <a:pt x="0" y="95"/>
                </a:cubicBezTo>
                <a:cubicBezTo>
                  <a:pt x="47" y="95"/>
                  <a:pt x="47" y="95"/>
                  <a:pt x="47" y="95"/>
                </a:cubicBezTo>
                <a:cubicBezTo>
                  <a:pt x="95" y="95"/>
                  <a:pt x="95" y="95"/>
                  <a:pt x="95" y="95"/>
                </a:cubicBezTo>
                <a:cubicBezTo>
                  <a:pt x="95" y="91"/>
                  <a:pt x="95" y="91"/>
                  <a:pt x="95" y="91"/>
                </a:cubicBezTo>
                <a:cubicBezTo>
                  <a:pt x="95" y="63"/>
                  <a:pt x="76" y="46"/>
                  <a:pt x="70" y="41"/>
                </a:cubicBezTo>
                <a:close/>
                <a:moveTo>
                  <a:pt x="30" y="48"/>
                </a:moveTo>
                <a:cubicBezTo>
                  <a:pt x="30" y="48"/>
                  <a:pt x="30" y="48"/>
                  <a:pt x="30" y="48"/>
                </a:cubicBezTo>
                <a:cubicBezTo>
                  <a:pt x="30" y="48"/>
                  <a:pt x="30" y="48"/>
                  <a:pt x="30" y="48"/>
                </a:cubicBezTo>
                <a:cubicBezTo>
                  <a:pt x="30" y="48"/>
                  <a:pt x="30" y="48"/>
                  <a:pt x="30" y="48"/>
                </a:cubicBezTo>
                <a:close/>
                <a:moveTo>
                  <a:pt x="34" y="57"/>
                </a:moveTo>
                <a:cubicBezTo>
                  <a:pt x="33" y="57"/>
                  <a:pt x="33" y="57"/>
                  <a:pt x="33" y="57"/>
                </a:cubicBezTo>
                <a:cubicBezTo>
                  <a:pt x="34" y="57"/>
                  <a:pt x="34" y="57"/>
                  <a:pt x="34" y="57"/>
                </a:cubicBezTo>
                <a:cubicBezTo>
                  <a:pt x="34" y="57"/>
                  <a:pt x="34" y="57"/>
                  <a:pt x="34" y="57"/>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6" name="Freeform 228"/>
          <p:cNvSpPr>
            <a:spLocks noEditPoints="1"/>
          </p:cNvSpPr>
          <p:nvPr/>
        </p:nvSpPr>
        <p:spPr bwMode="auto">
          <a:xfrm>
            <a:off x="6882891" y="5067884"/>
            <a:ext cx="276225" cy="276225"/>
          </a:xfrm>
          <a:custGeom>
            <a:avLst/>
            <a:gdLst>
              <a:gd name="T0" fmla="*/ 70 w 94"/>
              <a:gd name="T1" fmla="*/ 41 h 94"/>
              <a:gd name="T2" fmla="*/ 74 w 94"/>
              <a:gd name="T3" fmla="*/ 27 h 94"/>
              <a:gd name="T4" fmla="*/ 47 w 94"/>
              <a:gd name="T5" fmla="*/ 0 h 94"/>
              <a:gd name="T6" fmla="*/ 20 w 94"/>
              <a:gd name="T7" fmla="*/ 27 h 94"/>
              <a:gd name="T8" fmla="*/ 24 w 94"/>
              <a:gd name="T9" fmla="*/ 41 h 94"/>
              <a:gd name="T10" fmla="*/ 0 w 94"/>
              <a:gd name="T11" fmla="*/ 90 h 94"/>
              <a:gd name="T12" fmla="*/ 0 w 94"/>
              <a:gd name="T13" fmla="*/ 94 h 94"/>
              <a:gd name="T14" fmla="*/ 47 w 94"/>
              <a:gd name="T15" fmla="*/ 94 h 94"/>
              <a:gd name="T16" fmla="*/ 94 w 94"/>
              <a:gd name="T17" fmla="*/ 94 h 94"/>
              <a:gd name="T18" fmla="*/ 94 w 94"/>
              <a:gd name="T19" fmla="*/ 90 h 94"/>
              <a:gd name="T20" fmla="*/ 70 w 94"/>
              <a:gd name="T21" fmla="*/ 41 h 94"/>
              <a:gd name="T22" fmla="*/ 33 w 94"/>
              <a:gd name="T23" fmla="*/ 57 h 94"/>
              <a:gd name="T24" fmla="*/ 33 w 94"/>
              <a:gd name="T25" fmla="*/ 56 h 94"/>
              <a:gd name="T26" fmla="*/ 34 w 94"/>
              <a:gd name="T27" fmla="*/ 56 h 94"/>
              <a:gd name="T28" fmla="*/ 33 w 94"/>
              <a:gd name="T29" fmla="*/ 57 h 94"/>
              <a:gd name="T30" fmla="*/ 30 w 94"/>
              <a:gd name="T31" fmla="*/ 48 h 94"/>
              <a:gd name="T32" fmla="*/ 30 w 94"/>
              <a:gd name="T33" fmla="*/ 48 h 94"/>
              <a:gd name="T34" fmla="*/ 29 w 94"/>
              <a:gd name="T35" fmla="*/ 48 h 94"/>
              <a:gd name="T36" fmla="*/ 30 w 94"/>
              <a:gd name="T37" fmla="*/ 48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4" h="94">
                <a:moveTo>
                  <a:pt x="70" y="41"/>
                </a:moveTo>
                <a:cubicBezTo>
                  <a:pt x="72" y="37"/>
                  <a:pt x="74" y="32"/>
                  <a:pt x="74" y="27"/>
                </a:cubicBezTo>
                <a:cubicBezTo>
                  <a:pt x="74" y="12"/>
                  <a:pt x="62" y="0"/>
                  <a:pt x="47" y="0"/>
                </a:cubicBezTo>
                <a:cubicBezTo>
                  <a:pt x="32" y="0"/>
                  <a:pt x="20" y="12"/>
                  <a:pt x="20" y="27"/>
                </a:cubicBezTo>
                <a:cubicBezTo>
                  <a:pt x="20" y="32"/>
                  <a:pt x="21" y="37"/>
                  <a:pt x="24" y="41"/>
                </a:cubicBezTo>
                <a:cubicBezTo>
                  <a:pt x="18" y="46"/>
                  <a:pt x="0" y="63"/>
                  <a:pt x="0" y="90"/>
                </a:cubicBezTo>
                <a:cubicBezTo>
                  <a:pt x="0" y="94"/>
                  <a:pt x="0" y="94"/>
                  <a:pt x="0" y="94"/>
                </a:cubicBezTo>
                <a:cubicBezTo>
                  <a:pt x="47" y="94"/>
                  <a:pt x="47" y="94"/>
                  <a:pt x="47" y="94"/>
                </a:cubicBezTo>
                <a:cubicBezTo>
                  <a:pt x="94" y="94"/>
                  <a:pt x="94" y="94"/>
                  <a:pt x="94" y="94"/>
                </a:cubicBezTo>
                <a:cubicBezTo>
                  <a:pt x="94" y="90"/>
                  <a:pt x="94" y="90"/>
                  <a:pt x="94" y="90"/>
                </a:cubicBezTo>
                <a:cubicBezTo>
                  <a:pt x="94" y="63"/>
                  <a:pt x="75" y="46"/>
                  <a:pt x="70" y="41"/>
                </a:cubicBezTo>
                <a:close/>
                <a:moveTo>
                  <a:pt x="33" y="57"/>
                </a:moveTo>
                <a:cubicBezTo>
                  <a:pt x="33" y="56"/>
                  <a:pt x="33" y="56"/>
                  <a:pt x="33" y="56"/>
                </a:cubicBezTo>
                <a:cubicBezTo>
                  <a:pt x="33" y="56"/>
                  <a:pt x="34" y="56"/>
                  <a:pt x="34" y="56"/>
                </a:cubicBezTo>
                <a:cubicBezTo>
                  <a:pt x="34" y="57"/>
                  <a:pt x="33" y="57"/>
                  <a:pt x="33" y="57"/>
                </a:cubicBezTo>
                <a:close/>
                <a:moveTo>
                  <a:pt x="30" y="48"/>
                </a:moveTo>
                <a:cubicBezTo>
                  <a:pt x="30" y="48"/>
                  <a:pt x="30" y="48"/>
                  <a:pt x="30" y="48"/>
                </a:cubicBezTo>
                <a:cubicBezTo>
                  <a:pt x="29" y="48"/>
                  <a:pt x="29" y="48"/>
                  <a:pt x="29" y="48"/>
                </a:cubicBezTo>
                <a:cubicBezTo>
                  <a:pt x="30" y="48"/>
                  <a:pt x="30" y="48"/>
                  <a:pt x="30" y="48"/>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7" name="Oval 5"/>
          <p:cNvSpPr>
            <a:spLocks noChangeArrowheads="1"/>
          </p:cNvSpPr>
          <p:nvPr/>
        </p:nvSpPr>
        <p:spPr bwMode="auto">
          <a:xfrm>
            <a:off x="6828250" y="3937868"/>
            <a:ext cx="211138" cy="209550"/>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8" name="Oval 6"/>
          <p:cNvSpPr>
            <a:spLocks noChangeArrowheads="1"/>
          </p:cNvSpPr>
          <p:nvPr/>
        </p:nvSpPr>
        <p:spPr bwMode="auto">
          <a:xfrm>
            <a:off x="7145750" y="3937868"/>
            <a:ext cx="211138" cy="209550"/>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9" name="Freeform 7"/>
          <p:cNvSpPr/>
          <p:nvPr/>
        </p:nvSpPr>
        <p:spPr bwMode="auto">
          <a:xfrm>
            <a:off x="6913975" y="3739430"/>
            <a:ext cx="327025" cy="338138"/>
          </a:xfrm>
          <a:custGeom>
            <a:avLst/>
            <a:gdLst>
              <a:gd name="T0" fmla="*/ 118 w 120"/>
              <a:gd name="T1" fmla="*/ 34 h 124"/>
              <a:gd name="T2" fmla="*/ 112 w 120"/>
              <a:gd name="T3" fmla="*/ 28 h 124"/>
              <a:gd name="T4" fmla="*/ 41 w 120"/>
              <a:gd name="T5" fmla="*/ 0 h 124"/>
              <a:gd name="T6" fmla="*/ 41 w 120"/>
              <a:gd name="T7" fmla="*/ 0 h 124"/>
              <a:gd name="T8" fmla="*/ 34 w 120"/>
              <a:gd name="T9" fmla="*/ 4 h 124"/>
              <a:gd name="T10" fmla="*/ 5 w 120"/>
              <a:gd name="T11" fmla="*/ 36 h 124"/>
              <a:gd name="T12" fmla="*/ 5 w 120"/>
              <a:gd name="T13" fmla="*/ 36 h 124"/>
              <a:gd name="T14" fmla="*/ 1 w 120"/>
              <a:gd name="T15" fmla="*/ 49 h 124"/>
              <a:gd name="T16" fmla="*/ 9 w 120"/>
              <a:gd name="T17" fmla="*/ 63 h 124"/>
              <a:gd name="T18" fmla="*/ 41 w 120"/>
              <a:gd name="T19" fmla="*/ 77 h 124"/>
              <a:gd name="T20" fmla="*/ 57 w 120"/>
              <a:gd name="T21" fmla="*/ 116 h 124"/>
              <a:gd name="T22" fmla="*/ 70 w 120"/>
              <a:gd name="T23" fmla="*/ 124 h 124"/>
              <a:gd name="T24" fmla="*/ 75 w 120"/>
              <a:gd name="T25" fmla="*/ 123 h 124"/>
              <a:gd name="T26" fmla="*/ 82 w 120"/>
              <a:gd name="T27" fmla="*/ 116 h 124"/>
              <a:gd name="T28" fmla="*/ 82 w 120"/>
              <a:gd name="T29" fmla="*/ 106 h 124"/>
              <a:gd name="T30" fmla="*/ 61 w 120"/>
              <a:gd name="T31" fmla="*/ 56 h 124"/>
              <a:gd name="T32" fmla="*/ 45 w 120"/>
              <a:gd name="T33" fmla="*/ 49 h 124"/>
              <a:gd name="T34" fmla="*/ 61 w 120"/>
              <a:gd name="T35" fmla="*/ 32 h 124"/>
              <a:gd name="T36" fmla="*/ 103 w 120"/>
              <a:gd name="T37" fmla="*/ 49 h 124"/>
              <a:gd name="T38" fmla="*/ 118 w 120"/>
              <a:gd name="T39" fmla="*/ 43 h 124"/>
              <a:gd name="T40" fmla="*/ 118 w 120"/>
              <a:gd name="T41" fmla="*/ 3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0" h="124">
                <a:moveTo>
                  <a:pt x="118" y="34"/>
                </a:moveTo>
                <a:cubicBezTo>
                  <a:pt x="117" y="31"/>
                  <a:pt x="115" y="29"/>
                  <a:pt x="112" y="28"/>
                </a:cubicBezTo>
                <a:cubicBezTo>
                  <a:pt x="102" y="23"/>
                  <a:pt x="52" y="0"/>
                  <a:pt x="41" y="0"/>
                </a:cubicBezTo>
                <a:cubicBezTo>
                  <a:pt x="41" y="0"/>
                  <a:pt x="41" y="0"/>
                  <a:pt x="41" y="0"/>
                </a:cubicBezTo>
                <a:cubicBezTo>
                  <a:pt x="40" y="0"/>
                  <a:pt x="35" y="2"/>
                  <a:pt x="34" y="4"/>
                </a:cubicBezTo>
                <a:cubicBezTo>
                  <a:pt x="5" y="36"/>
                  <a:pt x="5" y="36"/>
                  <a:pt x="5" y="36"/>
                </a:cubicBezTo>
                <a:cubicBezTo>
                  <a:pt x="5" y="36"/>
                  <a:pt x="5" y="36"/>
                  <a:pt x="5" y="36"/>
                </a:cubicBezTo>
                <a:cubicBezTo>
                  <a:pt x="5" y="37"/>
                  <a:pt x="1" y="43"/>
                  <a:pt x="1" y="49"/>
                </a:cubicBezTo>
                <a:cubicBezTo>
                  <a:pt x="0" y="55"/>
                  <a:pt x="3" y="60"/>
                  <a:pt x="9" y="63"/>
                </a:cubicBezTo>
                <a:cubicBezTo>
                  <a:pt x="41" y="77"/>
                  <a:pt x="41" y="77"/>
                  <a:pt x="41" y="77"/>
                </a:cubicBezTo>
                <a:cubicBezTo>
                  <a:pt x="57" y="116"/>
                  <a:pt x="57" y="116"/>
                  <a:pt x="57" y="116"/>
                </a:cubicBezTo>
                <a:cubicBezTo>
                  <a:pt x="60" y="121"/>
                  <a:pt x="64" y="124"/>
                  <a:pt x="70" y="124"/>
                </a:cubicBezTo>
                <a:cubicBezTo>
                  <a:pt x="71" y="124"/>
                  <a:pt x="73" y="124"/>
                  <a:pt x="75" y="123"/>
                </a:cubicBezTo>
                <a:cubicBezTo>
                  <a:pt x="78" y="122"/>
                  <a:pt x="81" y="120"/>
                  <a:pt x="82" y="116"/>
                </a:cubicBezTo>
                <a:cubicBezTo>
                  <a:pt x="83" y="113"/>
                  <a:pt x="83" y="109"/>
                  <a:pt x="82" y="106"/>
                </a:cubicBezTo>
                <a:cubicBezTo>
                  <a:pt x="61" y="56"/>
                  <a:pt x="61" y="56"/>
                  <a:pt x="61" y="56"/>
                </a:cubicBezTo>
                <a:cubicBezTo>
                  <a:pt x="45" y="49"/>
                  <a:pt x="45" y="49"/>
                  <a:pt x="45" y="49"/>
                </a:cubicBezTo>
                <a:cubicBezTo>
                  <a:pt x="61" y="32"/>
                  <a:pt x="61" y="32"/>
                  <a:pt x="61" y="32"/>
                </a:cubicBezTo>
                <a:cubicBezTo>
                  <a:pt x="103" y="49"/>
                  <a:pt x="103" y="49"/>
                  <a:pt x="103" y="49"/>
                </a:cubicBezTo>
                <a:cubicBezTo>
                  <a:pt x="109" y="52"/>
                  <a:pt x="116" y="49"/>
                  <a:pt x="118" y="43"/>
                </a:cubicBezTo>
                <a:cubicBezTo>
                  <a:pt x="120" y="40"/>
                  <a:pt x="120" y="37"/>
                  <a:pt x="118" y="34"/>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0" name="Oval 8"/>
          <p:cNvSpPr>
            <a:spLocks noChangeArrowheads="1"/>
          </p:cNvSpPr>
          <p:nvPr/>
        </p:nvSpPr>
        <p:spPr bwMode="auto">
          <a:xfrm>
            <a:off x="7066375" y="3644180"/>
            <a:ext cx="114300" cy="111125"/>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1" name="Freeform 9"/>
          <p:cNvSpPr/>
          <p:nvPr/>
        </p:nvSpPr>
        <p:spPr bwMode="auto">
          <a:xfrm>
            <a:off x="6866350" y="3723555"/>
            <a:ext cx="142875" cy="138113"/>
          </a:xfrm>
          <a:custGeom>
            <a:avLst/>
            <a:gdLst>
              <a:gd name="T0" fmla="*/ 21 w 52"/>
              <a:gd name="T1" fmla="*/ 51 h 51"/>
              <a:gd name="T2" fmla="*/ 1 w 52"/>
              <a:gd name="T3" fmla="*/ 32 h 51"/>
              <a:gd name="T4" fmla="*/ 23 w 52"/>
              <a:gd name="T5" fmla="*/ 7 h 51"/>
              <a:gd name="T6" fmla="*/ 24 w 52"/>
              <a:gd name="T7" fmla="*/ 7 h 51"/>
              <a:gd name="T8" fmla="*/ 52 w 52"/>
              <a:gd name="T9" fmla="*/ 13 h 51"/>
              <a:gd name="T10" fmla="*/ 46 w 52"/>
              <a:gd name="T11" fmla="*/ 19 h 51"/>
              <a:gd name="T12" fmla="*/ 27 w 52"/>
              <a:gd name="T13" fmla="*/ 14 h 51"/>
              <a:gd name="T14" fmla="*/ 9 w 52"/>
              <a:gd name="T15" fmla="*/ 31 h 51"/>
              <a:gd name="T16" fmla="*/ 25 w 52"/>
              <a:gd name="T17" fmla="*/ 44 h 51"/>
              <a:gd name="T18" fmla="*/ 21 w 52"/>
              <a:gd name="T19"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 h="51">
                <a:moveTo>
                  <a:pt x="21" y="51"/>
                </a:moveTo>
                <a:cubicBezTo>
                  <a:pt x="17" y="49"/>
                  <a:pt x="2" y="40"/>
                  <a:pt x="1" y="32"/>
                </a:cubicBezTo>
                <a:cubicBezTo>
                  <a:pt x="0" y="23"/>
                  <a:pt x="16" y="12"/>
                  <a:pt x="23" y="7"/>
                </a:cubicBezTo>
                <a:cubicBezTo>
                  <a:pt x="24" y="7"/>
                  <a:pt x="24" y="7"/>
                  <a:pt x="24" y="7"/>
                </a:cubicBezTo>
                <a:cubicBezTo>
                  <a:pt x="25" y="6"/>
                  <a:pt x="40" y="0"/>
                  <a:pt x="52" y="13"/>
                </a:cubicBezTo>
                <a:cubicBezTo>
                  <a:pt x="46" y="19"/>
                  <a:pt x="46" y="19"/>
                  <a:pt x="46" y="19"/>
                </a:cubicBezTo>
                <a:cubicBezTo>
                  <a:pt x="38" y="11"/>
                  <a:pt x="29" y="13"/>
                  <a:pt x="27" y="14"/>
                </a:cubicBezTo>
                <a:cubicBezTo>
                  <a:pt x="18" y="20"/>
                  <a:pt x="9" y="28"/>
                  <a:pt x="9" y="31"/>
                </a:cubicBezTo>
                <a:cubicBezTo>
                  <a:pt x="9" y="33"/>
                  <a:pt x="17" y="40"/>
                  <a:pt x="25" y="44"/>
                </a:cubicBezTo>
                <a:lnTo>
                  <a:pt x="21" y="51"/>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三</a:t>
            </a:r>
            <a:r>
              <a:rPr lang="en-US" altLang="zh-CN" sz="4000" dirty="0" smtClean="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a:t>
            </a:r>
            <a:r>
              <a:rPr lang="zh-CN" altLang="zh-CN" sz="4000" dirty="0" smtClean="0">
                <a:latin typeface="微软雅黑" panose="020B0503020204020204" pitchFamily="34" charset="-122"/>
                <a:ea typeface="微软雅黑" panose="020B0503020204020204" pitchFamily="34" charset="-122"/>
              </a:rPr>
              <a:t>的</a:t>
            </a:r>
            <a:r>
              <a:rPr lang="zh-CN" altLang="en-US" sz="4000" dirty="0" smtClean="0">
                <a:latin typeface="微软雅黑" panose="020B0503020204020204" pitchFamily="34" charset="-122"/>
                <a:ea typeface="微软雅黑" panose="020B0503020204020204" pitchFamily="34" charset="-122"/>
              </a:rPr>
              <a:t>管理</a:t>
            </a:r>
            <a:endParaRPr lang="zh-CN" altLang="en-US" sz="4000" dirty="0">
              <a:latin typeface="微软雅黑" panose="020B0503020204020204" pitchFamily="34" charset="-122"/>
              <a:ea typeface="微软雅黑" panose="020B0503020204020204" pitchFamily="34" charset="-122"/>
            </a:endParaRPr>
          </a:p>
        </p:txBody>
      </p:sp>
      <p:sp>
        <p:nvSpPr>
          <p:cNvPr id="25" name="Rectangle 6"/>
          <p:cNvSpPr>
            <a:spLocks noChangeArrowheads="1"/>
          </p:cNvSpPr>
          <p:nvPr/>
        </p:nvSpPr>
        <p:spPr bwMode="auto">
          <a:xfrm>
            <a:off x="1559434" y="1589640"/>
            <a:ext cx="5473700" cy="307777"/>
          </a:xfrm>
          <a:prstGeom prst="rect">
            <a:avLst/>
          </a:prstGeom>
          <a:noFill/>
          <a:ln>
            <a:noFill/>
          </a:ln>
        </p:spPr>
        <p:txBody>
          <a:bodyPr wrap="square" lIns="0" tIns="0" rIns="0" bIns="0">
            <a:spAutoFit/>
          </a:bodyPr>
          <a:lstStyle/>
          <a:p>
            <a:r>
              <a:rPr lang="zh-CN"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四</a:t>
            </a:r>
            <a:r>
              <a:rPr lang="zh-CN" altLang="zh-CN" sz="2000" dirty="0" smtClean="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加强证件管理</a:t>
            </a:r>
            <a:endParaRPr lang="en-US" altLang="zh-CN" dirty="0">
              <a:latin typeface="微软雅黑" panose="020B0503020204020204" pitchFamily="34" charset="-122"/>
              <a:ea typeface="微软雅黑" panose="020B0503020204020204" pitchFamily="34" charset="-122"/>
            </a:endParaRPr>
          </a:p>
        </p:txBody>
      </p:sp>
      <p:grpSp>
        <p:nvGrpSpPr>
          <p:cNvPr id="26" name="组合 25"/>
          <p:cNvGrpSpPr/>
          <p:nvPr/>
        </p:nvGrpSpPr>
        <p:grpSpPr>
          <a:xfrm>
            <a:off x="1833372" y="2407553"/>
            <a:ext cx="1605238" cy="1605238"/>
            <a:chOff x="1420779" y="4720001"/>
            <a:chExt cx="1605238" cy="1605238"/>
          </a:xfrm>
        </p:grpSpPr>
        <p:sp>
          <p:nvSpPr>
            <p:cNvPr id="27" name="任意多边形 26"/>
            <p:cNvSpPr/>
            <p:nvPr/>
          </p:nvSpPr>
          <p:spPr>
            <a:xfrm>
              <a:off x="1420779" y="4720001"/>
              <a:ext cx="1605238" cy="1605238"/>
            </a:xfrm>
            <a:custGeom>
              <a:avLst/>
              <a:gdLst>
                <a:gd name="connsiteX0" fmla="*/ 1162050 w 2324100"/>
                <a:gd name="connsiteY0" fmla="*/ 301405 h 2324100"/>
                <a:gd name="connsiteX1" fmla="*/ 301405 w 2324100"/>
                <a:gd name="connsiteY1" fmla="*/ 1162050 h 2324100"/>
                <a:gd name="connsiteX2" fmla="*/ 1162050 w 2324100"/>
                <a:gd name="connsiteY2" fmla="*/ 2022695 h 2324100"/>
                <a:gd name="connsiteX3" fmla="*/ 2022695 w 2324100"/>
                <a:gd name="connsiteY3" fmla="*/ 1162050 h 2324100"/>
                <a:gd name="connsiteX4" fmla="*/ 1162050 w 2324100"/>
                <a:gd name="connsiteY4" fmla="*/ 301405 h 2324100"/>
                <a:gd name="connsiteX5" fmla="*/ 1162050 w 2324100"/>
                <a:gd name="connsiteY5" fmla="*/ 0 h 2324100"/>
                <a:gd name="connsiteX6" fmla="*/ 2324100 w 2324100"/>
                <a:gd name="connsiteY6" fmla="*/ 1162050 h 2324100"/>
                <a:gd name="connsiteX7" fmla="*/ 1162050 w 2324100"/>
                <a:gd name="connsiteY7" fmla="*/ 2324100 h 2324100"/>
                <a:gd name="connsiteX8" fmla="*/ 0 w 2324100"/>
                <a:gd name="connsiteY8" fmla="*/ 1162050 h 2324100"/>
                <a:gd name="connsiteX9" fmla="*/ 1162050 w 2324100"/>
                <a:gd name="connsiteY9" fmla="*/ 0 h 2324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24100" h="2324100">
                  <a:moveTo>
                    <a:pt x="1162050" y="301405"/>
                  </a:moveTo>
                  <a:cubicBezTo>
                    <a:pt x="686729" y="301405"/>
                    <a:pt x="301405" y="686729"/>
                    <a:pt x="301405" y="1162050"/>
                  </a:cubicBezTo>
                  <a:cubicBezTo>
                    <a:pt x="301405" y="1637371"/>
                    <a:pt x="686729" y="2022695"/>
                    <a:pt x="1162050" y="2022695"/>
                  </a:cubicBezTo>
                  <a:cubicBezTo>
                    <a:pt x="1637371" y="2022695"/>
                    <a:pt x="2022695" y="1637371"/>
                    <a:pt x="2022695" y="1162050"/>
                  </a:cubicBezTo>
                  <a:cubicBezTo>
                    <a:pt x="2022695" y="686729"/>
                    <a:pt x="1637371" y="301405"/>
                    <a:pt x="1162050" y="301405"/>
                  </a:cubicBezTo>
                  <a:close/>
                  <a:moveTo>
                    <a:pt x="1162050" y="0"/>
                  </a:moveTo>
                  <a:cubicBezTo>
                    <a:pt x="1803832" y="0"/>
                    <a:pt x="2324100" y="520268"/>
                    <a:pt x="2324100" y="1162050"/>
                  </a:cubicBezTo>
                  <a:cubicBezTo>
                    <a:pt x="2324100" y="1803832"/>
                    <a:pt x="1803832" y="2324100"/>
                    <a:pt x="1162050" y="2324100"/>
                  </a:cubicBezTo>
                  <a:cubicBezTo>
                    <a:pt x="520268" y="2324100"/>
                    <a:pt x="0" y="1803832"/>
                    <a:pt x="0" y="1162050"/>
                  </a:cubicBezTo>
                  <a:cubicBezTo>
                    <a:pt x="0" y="520268"/>
                    <a:pt x="520268" y="0"/>
                    <a:pt x="1162050" y="0"/>
                  </a:cubicBezTo>
                  <a:close/>
                </a:path>
              </a:pathLst>
            </a:custGeom>
            <a:solidFill>
              <a:srgbClr val="EC5C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Freeform 16"/>
            <p:cNvSpPr>
              <a:spLocks noEditPoints="1"/>
            </p:cNvSpPr>
            <p:nvPr/>
          </p:nvSpPr>
          <p:spPr bwMode="auto">
            <a:xfrm>
              <a:off x="1898694" y="5063240"/>
              <a:ext cx="669154" cy="918759"/>
            </a:xfrm>
            <a:custGeom>
              <a:avLst/>
              <a:gdLst>
                <a:gd name="T0" fmla="*/ 0 w 373"/>
                <a:gd name="T1" fmla="*/ 469 h 512"/>
                <a:gd name="T2" fmla="*/ 43 w 373"/>
                <a:gd name="T3" fmla="*/ 512 h 512"/>
                <a:gd name="T4" fmla="*/ 331 w 373"/>
                <a:gd name="T5" fmla="*/ 512 h 512"/>
                <a:gd name="T6" fmla="*/ 373 w 373"/>
                <a:gd name="T7" fmla="*/ 469 h 512"/>
                <a:gd name="T8" fmla="*/ 373 w 373"/>
                <a:gd name="T9" fmla="*/ 43 h 512"/>
                <a:gd name="T10" fmla="*/ 331 w 373"/>
                <a:gd name="T11" fmla="*/ 0 h 512"/>
                <a:gd name="T12" fmla="*/ 43 w 373"/>
                <a:gd name="T13" fmla="*/ 0 h 512"/>
                <a:gd name="T14" fmla="*/ 0 w 373"/>
                <a:gd name="T15" fmla="*/ 43 h 512"/>
                <a:gd name="T16" fmla="*/ 0 w 373"/>
                <a:gd name="T17" fmla="*/ 469 h 512"/>
                <a:gd name="T18" fmla="*/ 77 w 373"/>
                <a:gd name="T19" fmla="*/ 53 h 512"/>
                <a:gd name="T20" fmla="*/ 297 w 373"/>
                <a:gd name="T21" fmla="*/ 53 h 512"/>
                <a:gd name="T22" fmla="*/ 320 w 373"/>
                <a:gd name="T23" fmla="*/ 77 h 512"/>
                <a:gd name="T24" fmla="*/ 320 w 373"/>
                <a:gd name="T25" fmla="*/ 339 h 512"/>
                <a:gd name="T26" fmla="*/ 297 w 373"/>
                <a:gd name="T27" fmla="*/ 363 h 512"/>
                <a:gd name="T28" fmla="*/ 77 w 373"/>
                <a:gd name="T29" fmla="*/ 363 h 512"/>
                <a:gd name="T30" fmla="*/ 53 w 373"/>
                <a:gd name="T31" fmla="*/ 339 h 512"/>
                <a:gd name="T32" fmla="*/ 53 w 373"/>
                <a:gd name="T33" fmla="*/ 77 h 512"/>
                <a:gd name="T34" fmla="*/ 77 w 373"/>
                <a:gd name="T35" fmla="*/ 53 h 512"/>
                <a:gd name="T36" fmla="*/ 160 w 373"/>
                <a:gd name="T37" fmla="*/ 432 h 512"/>
                <a:gd name="T38" fmla="*/ 187 w 373"/>
                <a:gd name="T39" fmla="*/ 405 h 512"/>
                <a:gd name="T40" fmla="*/ 213 w 373"/>
                <a:gd name="T41" fmla="*/ 432 h 512"/>
                <a:gd name="T42" fmla="*/ 187 w 373"/>
                <a:gd name="T43" fmla="*/ 459 h 512"/>
                <a:gd name="T44" fmla="*/ 160 w 373"/>
                <a:gd name="T45" fmla="*/ 43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73" h="512">
                  <a:moveTo>
                    <a:pt x="0" y="469"/>
                  </a:moveTo>
                  <a:cubicBezTo>
                    <a:pt x="0" y="493"/>
                    <a:pt x="19" y="512"/>
                    <a:pt x="43" y="512"/>
                  </a:cubicBezTo>
                  <a:cubicBezTo>
                    <a:pt x="331" y="512"/>
                    <a:pt x="331" y="512"/>
                    <a:pt x="331" y="512"/>
                  </a:cubicBezTo>
                  <a:cubicBezTo>
                    <a:pt x="354" y="512"/>
                    <a:pt x="373" y="493"/>
                    <a:pt x="373" y="469"/>
                  </a:cubicBezTo>
                  <a:cubicBezTo>
                    <a:pt x="373" y="43"/>
                    <a:pt x="373" y="43"/>
                    <a:pt x="373" y="43"/>
                  </a:cubicBezTo>
                  <a:cubicBezTo>
                    <a:pt x="373" y="19"/>
                    <a:pt x="354" y="0"/>
                    <a:pt x="331" y="0"/>
                  </a:cubicBezTo>
                  <a:cubicBezTo>
                    <a:pt x="43" y="0"/>
                    <a:pt x="43" y="0"/>
                    <a:pt x="43" y="0"/>
                  </a:cubicBezTo>
                  <a:cubicBezTo>
                    <a:pt x="19" y="0"/>
                    <a:pt x="0" y="19"/>
                    <a:pt x="0" y="43"/>
                  </a:cubicBezTo>
                  <a:lnTo>
                    <a:pt x="0" y="469"/>
                  </a:lnTo>
                  <a:close/>
                  <a:moveTo>
                    <a:pt x="77" y="53"/>
                  </a:moveTo>
                  <a:cubicBezTo>
                    <a:pt x="297" y="53"/>
                    <a:pt x="297" y="53"/>
                    <a:pt x="297" y="53"/>
                  </a:cubicBezTo>
                  <a:cubicBezTo>
                    <a:pt x="310" y="53"/>
                    <a:pt x="320" y="64"/>
                    <a:pt x="320" y="77"/>
                  </a:cubicBezTo>
                  <a:cubicBezTo>
                    <a:pt x="320" y="339"/>
                    <a:pt x="320" y="339"/>
                    <a:pt x="320" y="339"/>
                  </a:cubicBezTo>
                  <a:cubicBezTo>
                    <a:pt x="320" y="352"/>
                    <a:pt x="310" y="363"/>
                    <a:pt x="297" y="363"/>
                  </a:cubicBezTo>
                  <a:cubicBezTo>
                    <a:pt x="77" y="363"/>
                    <a:pt x="77" y="363"/>
                    <a:pt x="77" y="363"/>
                  </a:cubicBezTo>
                  <a:cubicBezTo>
                    <a:pt x="64" y="363"/>
                    <a:pt x="53" y="352"/>
                    <a:pt x="53" y="339"/>
                  </a:cubicBezTo>
                  <a:cubicBezTo>
                    <a:pt x="53" y="77"/>
                    <a:pt x="53" y="77"/>
                    <a:pt x="53" y="77"/>
                  </a:cubicBezTo>
                  <a:cubicBezTo>
                    <a:pt x="53" y="64"/>
                    <a:pt x="64" y="53"/>
                    <a:pt x="77" y="53"/>
                  </a:cubicBezTo>
                  <a:close/>
                  <a:moveTo>
                    <a:pt x="160" y="432"/>
                  </a:moveTo>
                  <a:cubicBezTo>
                    <a:pt x="160" y="417"/>
                    <a:pt x="172" y="405"/>
                    <a:pt x="187" y="405"/>
                  </a:cubicBezTo>
                  <a:cubicBezTo>
                    <a:pt x="201" y="405"/>
                    <a:pt x="213" y="417"/>
                    <a:pt x="213" y="432"/>
                  </a:cubicBezTo>
                  <a:cubicBezTo>
                    <a:pt x="213" y="447"/>
                    <a:pt x="201" y="459"/>
                    <a:pt x="187" y="459"/>
                  </a:cubicBezTo>
                  <a:cubicBezTo>
                    <a:pt x="172" y="459"/>
                    <a:pt x="160" y="447"/>
                    <a:pt x="160" y="432"/>
                  </a:cubicBezTo>
                  <a:close/>
                </a:path>
              </a:pathLst>
            </a:custGeom>
            <a:solidFill>
              <a:srgbClr val="EE5C29"/>
            </a:solidFill>
            <a:ln>
              <a:noFill/>
            </a:ln>
          </p:spPr>
          <p:txBody>
            <a:bodyPr vert="horz" wrap="square" lIns="91440" tIns="45720" rIns="91440" bIns="45720" numCol="1" anchor="t" anchorCtr="0" compatLnSpc="1"/>
            <a:lstStyle/>
            <a:p>
              <a:endParaRPr lang="zh-CN" altLang="en-US"/>
            </a:p>
          </p:txBody>
        </p:sp>
      </p:grpSp>
      <p:grpSp>
        <p:nvGrpSpPr>
          <p:cNvPr id="29" name="组合 28"/>
          <p:cNvGrpSpPr/>
          <p:nvPr/>
        </p:nvGrpSpPr>
        <p:grpSpPr>
          <a:xfrm>
            <a:off x="5549748" y="4242543"/>
            <a:ext cx="1605238" cy="1605238"/>
            <a:chOff x="5377136" y="3610402"/>
            <a:chExt cx="1605238" cy="1605238"/>
          </a:xfrm>
        </p:grpSpPr>
        <p:sp>
          <p:nvSpPr>
            <p:cNvPr id="30" name="任意多边形 29"/>
            <p:cNvSpPr/>
            <p:nvPr/>
          </p:nvSpPr>
          <p:spPr>
            <a:xfrm>
              <a:off x="5377136" y="3610402"/>
              <a:ext cx="1605238" cy="1605238"/>
            </a:xfrm>
            <a:custGeom>
              <a:avLst/>
              <a:gdLst>
                <a:gd name="connsiteX0" fmla="*/ 1162050 w 2324100"/>
                <a:gd name="connsiteY0" fmla="*/ 301405 h 2324100"/>
                <a:gd name="connsiteX1" fmla="*/ 301405 w 2324100"/>
                <a:gd name="connsiteY1" fmla="*/ 1162050 h 2324100"/>
                <a:gd name="connsiteX2" fmla="*/ 1162050 w 2324100"/>
                <a:gd name="connsiteY2" fmla="*/ 2022695 h 2324100"/>
                <a:gd name="connsiteX3" fmla="*/ 2022695 w 2324100"/>
                <a:gd name="connsiteY3" fmla="*/ 1162050 h 2324100"/>
                <a:gd name="connsiteX4" fmla="*/ 1162050 w 2324100"/>
                <a:gd name="connsiteY4" fmla="*/ 301405 h 2324100"/>
                <a:gd name="connsiteX5" fmla="*/ 1162050 w 2324100"/>
                <a:gd name="connsiteY5" fmla="*/ 0 h 2324100"/>
                <a:gd name="connsiteX6" fmla="*/ 2324100 w 2324100"/>
                <a:gd name="connsiteY6" fmla="*/ 1162050 h 2324100"/>
                <a:gd name="connsiteX7" fmla="*/ 1162050 w 2324100"/>
                <a:gd name="connsiteY7" fmla="*/ 2324100 h 2324100"/>
                <a:gd name="connsiteX8" fmla="*/ 0 w 2324100"/>
                <a:gd name="connsiteY8" fmla="*/ 1162050 h 2324100"/>
                <a:gd name="connsiteX9" fmla="*/ 1162050 w 2324100"/>
                <a:gd name="connsiteY9" fmla="*/ 0 h 2324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24100" h="2324100">
                  <a:moveTo>
                    <a:pt x="1162050" y="301405"/>
                  </a:moveTo>
                  <a:cubicBezTo>
                    <a:pt x="686729" y="301405"/>
                    <a:pt x="301405" y="686729"/>
                    <a:pt x="301405" y="1162050"/>
                  </a:cubicBezTo>
                  <a:cubicBezTo>
                    <a:pt x="301405" y="1637371"/>
                    <a:pt x="686729" y="2022695"/>
                    <a:pt x="1162050" y="2022695"/>
                  </a:cubicBezTo>
                  <a:cubicBezTo>
                    <a:pt x="1637371" y="2022695"/>
                    <a:pt x="2022695" y="1637371"/>
                    <a:pt x="2022695" y="1162050"/>
                  </a:cubicBezTo>
                  <a:cubicBezTo>
                    <a:pt x="2022695" y="686729"/>
                    <a:pt x="1637371" y="301405"/>
                    <a:pt x="1162050" y="301405"/>
                  </a:cubicBezTo>
                  <a:close/>
                  <a:moveTo>
                    <a:pt x="1162050" y="0"/>
                  </a:moveTo>
                  <a:cubicBezTo>
                    <a:pt x="1803832" y="0"/>
                    <a:pt x="2324100" y="520268"/>
                    <a:pt x="2324100" y="1162050"/>
                  </a:cubicBezTo>
                  <a:cubicBezTo>
                    <a:pt x="2324100" y="1803832"/>
                    <a:pt x="1803832" y="2324100"/>
                    <a:pt x="1162050" y="2324100"/>
                  </a:cubicBezTo>
                  <a:cubicBezTo>
                    <a:pt x="520268" y="2324100"/>
                    <a:pt x="0" y="1803832"/>
                    <a:pt x="0" y="1162050"/>
                  </a:cubicBezTo>
                  <a:cubicBezTo>
                    <a:pt x="0" y="520268"/>
                    <a:pt x="520268" y="0"/>
                    <a:pt x="1162050" y="0"/>
                  </a:cubicBezTo>
                  <a:close/>
                </a:path>
              </a:pathLst>
            </a:custGeom>
            <a:solidFill>
              <a:srgbClr val="48B4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Freeform 18"/>
            <p:cNvSpPr>
              <a:spLocks noEditPoints="1"/>
            </p:cNvSpPr>
            <p:nvPr/>
          </p:nvSpPr>
          <p:spPr bwMode="auto">
            <a:xfrm>
              <a:off x="5730618" y="3991742"/>
              <a:ext cx="898275" cy="918759"/>
            </a:xfrm>
            <a:custGeom>
              <a:avLst/>
              <a:gdLst>
                <a:gd name="T0" fmla="*/ 181 w 501"/>
                <a:gd name="T1" fmla="*/ 416 h 512"/>
                <a:gd name="T2" fmla="*/ 203 w 501"/>
                <a:gd name="T3" fmla="*/ 437 h 512"/>
                <a:gd name="T4" fmla="*/ 181 w 501"/>
                <a:gd name="T5" fmla="*/ 459 h 512"/>
                <a:gd name="T6" fmla="*/ 101 w 501"/>
                <a:gd name="T7" fmla="*/ 459 h 512"/>
                <a:gd name="T8" fmla="*/ 75 w 501"/>
                <a:gd name="T9" fmla="*/ 485 h 512"/>
                <a:gd name="T10" fmla="*/ 101 w 501"/>
                <a:gd name="T11" fmla="*/ 512 h 512"/>
                <a:gd name="T12" fmla="*/ 400 w 501"/>
                <a:gd name="T13" fmla="*/ 512 h 512"/>
                <a:gd name="T14" fmla="*/ 427 w 501"/>
                <a:gd name="T15" fmla="*/ 485 h 512"/>
                <a:gd name="T16" fmla="*/ 400 w 501"/>
                <a:gd name="T17" fmla="*/ 459 h 512"/>
                <a:gd name="T18" fmla="*/ 320 w 501"/>
                <a:gd name="T19" fmla="*/ 459 h 512"/>
                <a:gd name="T20" fmla="*/ 299 w 501"/>
                <a:gd name="T21" fmla="*/ 437 h 512"/>
                <a:gd name="T22" fmla="*/ 320 w 501"/>
                <a:gd name="T23" fmla="*/ 416 h 512"/>
                <a:gd name="T24" fmla="*/ 459 w 501"/>
                <a:gd name="T25" fmla="*/ 416 h 512"/>
                <a:gd name="T26" fmla="*/ 501 w 501"/>
                <a:gd name="T27" fmla="*/ 373 h 512"/>
                <a:gd name="T28" fmla="*/ 501 w 501"/>
                <a:gd name="T29" fmla="*/ 43 h 512"/>
                <a:gd name="T30" fmla="*/ 459 w 501"/>
                <a:gd name="T31" fmla="*/ 0 h 512"/>
                <a:gd name="T32" fmla="*/ 43 w 501"/>
                <a:gd name="T33" fmla="*/ 0 h 512"/>
                <a:gd name="T34" fmla="*/ 0 w 501"/>
                <a:gd name="T35" fmla="*/ 43 h 512"/>
                <a:gd name="T36" fmla="*/ 0 w 501"/>
                <a:gd name="T37" fmla="*/ 373 h 512"/>
                <a:gd name="T38" fmla="*/ 43 w 501"/>
                <a:gd name="T39" fmla="*/ 416 h 512"/>
                <a:gd name="T40" fmla="*/ 181 w 501"/>
                <a:gd name="T41" fmla="*/ 416 h 512"/>
                <a:gd name="T42" fmla="*/ 224 w 501"/>
                <a:gd name="T43" fmla="*/ 336 h 512"/>
                <a:gd name="T44" fmla="*/ 251 w 501"/>
                <a:gd name="T45" fmla="*/ 309 h 512"/>
                <a:gd name="T46" fmla="*/ 277 w 501"/>
                <a:gd name="T47" fmla="*/ 336 h 512"/>
                <a:gd name="T48" fmla="*/ 251 w 501"/>
                <a:gd name="T49" fmla="*/ 363 h 512"/>
                <a:gd name="T50" fmla="*/ 224 w 501"/>
                <a:gd name="T51" fmla="*/ 336 h 512"/>
                <a:gd name="T52" fmla="*/ 77 w 501"/>
                <a:gd name="T53" fmla="*/ 53 h 512"/>
                <a:gd name="T54" fmla="*/ 425 w 501"/>
                <a:gd name="T55" fmla="*/ 53 h 512"/>
                <a:gd name="T56" fmla="*/ 448 w 501"/>
                <a:gd name="T57" fmla="*/ 77 h 512"/>
                <a:gd name="T58" fmla="*/ 448 w 501"/>
                <a:gd name="T59" fmla="*/ 243 h 512"/>
                <a:gd name="T60" fmla="*/ 425 w 501"/>
                <a:gd name="T61" fmla="*/ 267 h 512"/>
                <a:gd name="T62" fmla="*/ 77 w 501"/>
                <a:gd name="T63" fmla="*/ 267 h 512"/>
                <a:gd name="T64" fmla="*/ 53 w 501"/>
                <a:gd name="T65" fmla="*/ 243 h 512"/>
                <a:gd name="T66" fmla="*/ 53 w 501"/>
                <a:gd name="T67" fmla="*/ 77 h 512"/>
                <a:gd name="T68" fmla="*/ 77 w 501"/>
                <a:gd name="T69" fmla="*/ 53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01" h="512">
                  <a:moveTo>
                    <a:pt x="181" y="416"/>
                  </a:moveTo>
                  <a:cubicBezTo>
                    <a:pt x="193" y="416"/>
                    <a:pt x="203" y="426"/>
                    <a:pt x="203" y="437"/>
                  </a:cubicBezTo>
                  <a:cubicBezTo>
                    <a:pt x="203" y="449"/>
                    <a:pt x="193" y="459"/>
                    <a:pt x="181" y="459"/>
                  </a:cubicBezTo>
                  <a:cubicBezTo>
                    <a:pt x="101" y="459"/>
                    <a:pt x="101" y="459"/>
                    <a:pt x="101" y="459"/>
                  </a:cubicBezTo>
                  <a:cubicBezTo>
                    <a:pt x="87" y="459"/>
                    <a:pt x="75" y="471"/>
                    <a:pt x="75" y="485"/>
                  </a:cubicBezTo>
                  <a:cubicBezTo>
                    <a:pt x="75" y="500"/>
                    <a:pt x="87" y="512"/>
                    <a:pt x="101" y="512"/>
                  </a:cubicBezTo>
                  <a:cubicBezTo>
                    <a:pt x="400" y="512"/>
                    <a:pt x="400" y="512"/>
                    <a:pt x="400" y="512"/>
                  </a:cubicBezTo>
                  <a:cubicBezTo>
                    <a:pt x="415" y="512"/>
                    <a:pt x="427" y="500"/>
                    <a:pt x="427" y="485"/>
                  </a:cubicBezTo>
                  <a:cubicBezTo>
                    <a:pt x="427" y="471"/>
                    <a:pt x="415" y="459"/>
                    <a:pt x="400" y="459"/>
                  </a:cubicBezTo>
                  <a:cubicBezTo>
                    <a:pt x="320" y="459"/>
                    <a:pt x="320" y="459"/>
                    <a:pt x="320" y="459"/>
                  </a:cubicBezTo>
                  <a:cubicBezTo>
                    <a:pt x="308" y="459"/>
                    <a:pt x="299" y="449"/>
                    <a:pt x="299" y="437"/>
                  </a:cubicBezTo>
                  <a:cubicBezTo>
                    <a:pt x="299" y="426"/>
                    <a:pt x="308" y="416"/>
                    <a:pt x="320" y="416"/>
                  </a:cubicBezTo>
                  <a:cubicBezTo>
                    <a:pt x="459" y="416"/>
                    <a:pt x="459" y="416"/>
                    <a:pt x="459" y="416"/>
                  </a:cubicBezTo>
                  <a:cubicBezTo>
                    <a:pt x="482" y="416"/>
                    <a:pt x="501" y="397"/>
                    <a:pt x="501" y="373"/>
                  </a:cubicBezTo>
                  <a:cubicBezTo>
                    <a:pt x="501" y="43"/>
                    <a:pt x="501" y="43"/>
                    <a:pt x="501" y="43"/>
                  </a:cubicBezTo>
                  <a:cubicBezTo>
                    <a:pt x="501" y="19"/>
                    <a:pt x="482" y="0"/>
                    <a:pt x="459" y="0"/>
                  </a:cubicBezTo>
                  <a:cubicBezTo>
                    <a:pt x="43" y="0"/>
                    <a:pt x="43" y="0"/>
                    <a:pt x="43" y="0"/>
                  </a:cubicBezTo>
                  <a:cubicBezTo>
                    <a:pt x="19" y="0"/>
                    <a:pt x="0" y="19"/>
                    <a:pt x="0" y="43"/>
                  </a:cubicBezTo>
                  <a:cubicBezTo>
                    <a:pt x="0" y="373"/>
                    <a:pt x="0" y="373"/>
                    <a:pt x="0" y="373"/>
                  </a:cubicBezTo>
                  <a:cubicBezTo>
                    <a:pt x="0" y="397"/>
                    <a:pt x="19" y="416"/>
                    <a:pt x="43" y="416"/>
                  </a:cubicBezTo>
                  <a:lnTo>
                    <a:pt x="181" y="416"/>
                  </a:lnTo>
                  <a:close/>
                  <a:moveTo>
                    <a:pt x="224" y="336"/>
                  </a:moveTo>
                  <a:cubicBezTo>
                    <a:pt x="224" y="321"/>
                    <a:pt x="236" y="309"/>
                    <a:pt x="251" y="309"/>
                  </a:cubicBezTo>
                  <a:cubicBezTo>
                    <a:pt x="265" y="309"/>
                    <a:pt x="277" y="321"/>
                    <a:pt x="277" y="336"/>
                  </a:cubicBezTo>
                  <a:cubicBezTo>
                    <a:pt x="277" y="351"/>
                    <a:pt x="265" y="363"/>
                    <a:pt x="251" y="363"/>
                  </a:cubicBezTo>
                  <a:cubicBezTo>
                    <a:pt x="236" y="363"/>
                    <a:pt x="224" y="351"/>
                    <a:pt x="224" y="336"/>
                  </a:cubicBezTo>
                  <a:close/>
                  <a:moveTo>
                    <a:pt x="77" y="53"/>
                  </a:moveTo>
                  <a:cubicBezTo>
                    <a:pt x="425" y="53"/>
                    <a:pt x="425" y="53"/>
                    <a:pt x="425" y="53"/>
                  </a:cubicBezTo>
                  <a:cubicBezTo>
                    <a:pt x="438" y="53"/>
                    <a:pt x="448" y="64"/>
                    <a:pt x="448" y="77"/>
                  </a:cubicBezTo>
                  <a:cubicBezTo>
                    <a:pt x="448" y="243"/>
                    <a:pt x="448" y="243"/>
                    <a:pt x="448" y="243"/>
                  </a:cubicBezTo>
                  <a:cubicBezTo>
                    <a:pt x="448" y="256"/>
                    <a:pt x="438" y="267"/>
                    <a:pt x="425" y="267"/>
                  </a:cubicBezTo>
                  <a:cubicBezTo>
                    <a:pt x="77" y="267"/>
                    <a:pt x="77" y="267"/>
                    <a:pt x="77" y="267"/>
                  </a:cubicBezTo>
                  <a:cubicBezTo>
                    <a:pt x="64" y="267"/>
                    <a:pt x="53" y="256"/>
                    <a:pt x="53" y="243"/>
                  </a:cubicBezTo>
                  <a:cubicBezTo>
                    <a:pt x="53" y="77"/>
                    <a:pt x="53" y="77"/>
                    <a:pt x="53" y="77"/>
                  </a:cubicBezTo>
                  <a:cubicBezTo>
                    <a:pt x="53" y="64"/>
                    <a:pt x="64" y="53"/>
                    <a:pt x="77" y="53"/>
                  </a:cubicBezTo>
                  <a:close/>
                </a:path>
              </a:pathLst>
            </a:custGeom>
            <a:solidFill>
              <a:srgbClr val="48B4D1"/>
            </a:solidFill>
            <a:ln>
              <a:noFill/>
            </a:ln>
          </p:spPr>
          <p:txBody>
            <a:bodyPr vert="horz" wrap="square" lIns="91440" tIns="45720" rIns="91440" bIns="45720" numCol="1" anchor="t" anchorCtr="0" compatLnSpc="1"/>
            <a:lstStyle/>
            <a:p>
              <a:endParaRPr lang="zh-CN" altLang="en-US"/>
            </a:p>
          </p:txBody>
        </p:sp>
      </p:grpSp>
      <p:sp>
        <p:nvSpPr>
          <p:cNvPr id="32" name="TextBox 462"/>
          <p:cNvSpPr txBox="1"/>
          <p:nvPr/>
        </p:nvSpPr>
        <p:spPr>
          <a:xfrm>
            <a:off x="3522544" y="2720482"/>
            <a:ext cx="4054408" cy="1137556"/>
          </a:xfrm>
          <a:prstGeom prst="rect">
            <a:avLst/>
          </a:prstGeom>
          <a:noFill/>
        </p:spPr>
        <p:txBody>
          <a:bodyPr wrap="square" rtlCol="0">
            <a:spAutoFit/>
          </a:bodyPr>
          <a:lstStyle/>
          <a:p>
            <a:pPr>
              <a:lnSpc>
                <a:spcPct val="130000"/>
              </a:lnSpc>
              <a:spcBef>
                <a:spcPct val="0"/>
              </a:spcBef>
            </a:pPr>
            <a:r>
              <a:rPr lang="zh-CN" altLang="zh-CN" dirty="0">
                <a:latin typeface="微软雅黑" panose="020B0503020204020204" pitchFamily="34" charset="-122"/>
                <a:ea typeface="微软雅黑" panose="020B0503020204020204" pitchFamily="34" charset="-122"/>
              </a:rPr>
              <a:t>普查指导员和普查员的证件由县级普查机构统一印制并颁发，样式由国务院人口普查办公室统一制定。</a:t>
            </a:r>
            <a:endParaRPr lang="en-US" altLang="zh-CN"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4" name="TextBox 462"/>
          <p:cNvSpPr txBox="1"/>
          <p:nvPr/>
        </p:nvSpPr>
        <p:spPr>
          <a:xfrm>
            <a:off x="7306581" y="4490046"/>
            <a:ext cx="4270067" cy="1170305"/>
          </a:xfrm>
          <a:prstGeom prst="rect">
            <a:avLst/>
          </a:prstGeom>
          <a:noFill/>
        </p:spPr>
        <p:txBody>
          <a:bodyPr wrap="square" rtlCol="0">
            <a:spAutoFit/>
          </a:bodyPr>
          <a:lstStyle/>
          <a:p>
            <a:pPr>
              <a:lnSpc>
                <a:spcPct val="130000"/>
              </a:lnSpc>
              <a:spcBef>
                <a:spcPct val="0"/>
              </a:spcBef>
            </a:pPr>
            <a:r>
              <a:rPr lang="zh-CN" altLang="zh-CN" dirty="0">
                <a:latin typeface="微软雅黑" panose="020B0503020204020204" pitchFamily="34" charset="-122"/>
                <a:ea typeface="微软雅黑" panose="020B0503020204020204" pitchFamily="34" charset="-122"/>
              </a:rPr>
              <a:t>普查指导员和普查员证件只限第七次全国人口普查使用，不得用于其他用途，对非法使用的将依法追究相关责任。</a:t>
            </a:r>
            <a:endParaRPr lang="en-US" altLang="zh-CN" dirty="0">
              <a:latin typeface="微软雅黑" panose="020B0503020204020204" pitchFamily="34" charset="-122"/>
              <a:ea typeface="微软雅黑" panose="020B0503020204020204" pitchFamily="34" charset="-122"/>
              <a:sym typeface="微软雅黑" panose="020B0503020204020204" pitchFamily="34" charset="-122"/>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三</a:t>
            </a:r>
            <a:r>
              <a:rPr lang="en-US" altLang="zh-CN" sz="4000" dirty="0" smtClean="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a:t>
            </a:r>
            <a:r>
              <a:rPr lang="zh-CN" altLang="zh-CN" sz="4000" dirty="0" smtClean="0">
                <a:latin typeface="微软雅黑" panose="020B0503020204020204" pitchFamily="34" charset="-122"/>
                <a:ea typeface="微软雅黑" panose="020B0503020204020204" pitchFamily="34" charset="-122"/>
              </a:rPr>
              <a:t>的</a:t>
            </a:r>
            <a:r>
              <a:rPr lang="zh-CN" altLang="en-US" sz="4000" dirty="0" smtClean="0">
                <a:latin typeface="微软雅黑" panose="020B0503020204020204" pitchFamily="34" charset="-122"/>
                <a:ea typeface="微软雅黑" panose="020B0503020204020204" pitchFamily="34" charset="-122"/>
              </a:rPr>
              <a:t>管理</a:t>
            </a:r>
            <a:endParaRPr lang="zh-CN" altLang="en-US" sz="4000" dirty="0">
              <a:latin typeface="微软雅黑" panose="020B0503020204020204" pitchFamily="34" charset="-122"/>
              <a:ea typeface="微软雅黑" panose="020B0503020204020204" pitchFamily="34" charset="-122"/>
            </a:endParaRPr>
          </a:p>
        </p:txBody>
      </p:sp>
      <p:pic>
        <p:nvPicPr>
          <p:cNvPr id="2" name="图片 1"/>
          <p:cNvPicPr>
            <a:picLocks noChangeAspect="1"/>
          </p:cNvPicPr>
          <p:nvPr/>
        </p:nvPicPr>
        <p:blipFill>
          <a:blip r:embed="rId1"/>
          <a:stretch>
            <a:fillRect/>
          </a:stretch>
        </p:blipFill>
        <p:spPr>
          <a:xfrm>
            <a:off x="2414270" y="1193165"/>
            <a:ext cx="8010525" cy="5528310"/>
          </a:xfrm>
          <a:prstGeom prst="rect">
            <a:avLst/>
          </a:prstGeom>
        </p:spPr>
      </p:pic>
      <p:pic>
        <p:nvPicPr>
          <p:cNvPr id="3" name="图片 2"/>
          <p:cNvPicPr>
            <a:picLocks noChangeAspect="1"/>
          </p:cNvPicPr>
          <p:nvPr/>
        </p:nvPicPr>
        <p:blipFill>
          <a:blip r:embed="rId2"/>
          <a:stretch>
            <a:fillRect/>
          </a:stretch>
        </p:blipFill>
        <p:spPr>
          <a:xfrm>
            <a:off x="5060315" y="5322570"/>
            <a:ext cx="654050" cy="651510"/>
          </a:xfrm>
          <a:prstGeom prst="rect">
            <a:avLst/>
          </a:prstGeom>
        </p:spPr>
      </p:pic>
      <p:pic>
        <p:nvPicPr>
          <p:cNvPr id="5" name="图片 4"/>
          <p:cNvPicPr>
            <a:picLocks noChangeAspect="1"/>
          </p:cNvPicPr>
          <p:nvPr/>
        </p:nvPicPr>
        <p:blipFill>
          <a:blip r:embed="rId2"/>
          <a:stretch>
            <a:fillRect/>
          </a:stretch>
        </p:blipFill>
        <p:spPr>
          <a:xfrm>
            <a:off x="9168130" y="5322570"/>
            <a:ext cx="654050" cy="651510"/>
          </a:xfrm>
          <a:prstGeom prst="rect">
            <a:avLst/>
          </a:prstGeom>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2" name="矩形 1"/>
          <p:cNvSpPr/>
          <p:nvPr/>
        </p:nvSpPr>
        <p:spPr>
          <a:xfrm>
            <a:off x="1468120" y="1472565"/>
            <a:ext cx="9178925" cy="3784600"/>
          </a:xfrm>
          <a:prstGeom prst="rect">
            <a:avLst/>
          </a:prstGeom>
        </p:spPr>
        <p:txBody>
          <a:bodyPr wrap="square">
            <a:spAutoFit/>
          </a:bodyPr>
          <a:lstStyle/>
          <a:p>
            <a:pPr indent="355600" algn="just">
              <a:lnSpc>
                <a:spcPct val="20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普查指导员应按照《中华人民共和国统计法》和《全国人口普查条例》《第七次全国人口普查方案》及相关实施细则的规定，依法开展普查</a:t>
            </a:r>
            <a:r>
              <a:rPr lang="zh-CN" altLang="zh-CN" sz="2400" kern="100" dirty="0" smtClean="0">
                <a:latin typeface="微软雅黑" panose="020B0503020204020204" pitchFamily="34" charset="-122"/>
                <a:ea typeface="微软雅黑" panose="020B0503020204020204" pitchFamily="34" charset="-122"/>
                <a:cs typeface="宋体" panose="02010600030101010101" pitchFamily="2" charset="-122"/>
              </a:rPr>
              <a:t>工作</a:t>
            </a:r>
            <a:r>
              <a:rPr lang="zh-CN" altLang="en-US" sz="24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zh-CN" sz="2400" kern="100" dirty="0" smtClean="0">
                <a:solidFill>
                  <a:srgbClr val="C00000"/>
                </a:solidFill>
                <a:latin typeface="微软雅黑" panose="020B0503020204020204" pitchFamily="34" charset="-122"/>
                <a:ea typeface="微软雅黑" panose="020B0503020204020204" pitchFamily="34" charset="-122"/>
                <a:cs typeface="宋体" panose="02010600030101010101" pitchFamily="2" charset="-122"/>
              </a:rPr>
              <a:t>普查</a:t>
            </a:r>
            <a:r>
              <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指导员的主要工作职责是对普查员进行管理；对普查员的工作进行组织、指导、检查和质量控制，保证普查员的各项工作按时完成，质量达到规定的标准；</a:t>
            </a:r>
            <a:r>
              <a:rPr lang="zh-CN" altLang="zh-CN" sz="2400" kern="100" dirty="0">
                <a:solidFill>
                  <a:schemeClr val="accent6">
                    <a:lumMod val="75000"/>
                  </a:schemeClr>
                </a:solidFill>
                <a:latin typeface="微软雅黑" panose="020B0503020204020204" pitchFamily="34" charset="-122"/>
                <a:ea typeface="微软雅黑" panose="020B0503020204020204" pitchFamily="34" charset="-122"/>
                <a:cs typeface="宋体" panose="02010600030101010101" pitchFamily="2" charset="-122"/>
              </a:rPr>
              <a:t>负责普查长表登记工作。</a:t>
            </a:r>
            <a:endParaRPr lang="zh-CN" altLang="zh-CN" sz="2400" kern="100" dirty="0">
              <a:solidFill>
                <a:schemeClr val="accent6">
                  <a:lumMod val="75000"/>
                </a:schemeClr>
              </a:solidFill>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7" name="Freeform 42"/>
          <p:cNvSpPr/>
          <p:nvPr/>
        </p:nvSpPr>
        <p:spPr bwMode="auto">
          <a:xfrm>
            <a:off x="6575211" y="2180594"/>
            <a:ext cx="2722124" cy="2444498"/>
          </a:xfrm>
          <a:custGeom>
            <a:avLst/>
            <a:gdLst>
              <a:gd name="T0" fmla="*/ 1149 w 1149"/>
              <a:gd name="T1" fmla="*/ 515 h 1030"/>
              <a:gd name="T2" fmla="*/ 1019 w 1149"/>
              <a:gd name="T3" fmla="*/ 412 h 1030"/>
              <a:gd name="T4" fmla="*/ 515 w 1149"/>
              <a:gd name="T5" fmla="*/ 0 h 1030"/>
              <a:gd name="T6" fmla="*/ 0 w 1149"/>
              <a:gd name="T7" fmla="*/ 515 h 1030"/>
              <a:gd name="T8" fmla="*/ 515 w 1149"/>
              <a:gd name="T9" fmla="*/ 1030 h 1030"/>
              <a:gd name="T10" fmla="*/ 1019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19" y="412"/>
                  <a:pt x="1019" y="412"/>
                  <a:pt x="1019" y="412"/>
                </a:cubicBezTo>
                <a:cubicBezTo>
                  <a:pt x="971" y="177"/>
                  <a:pt x="764" y="0"/>
                  <a:pt x="515" y="0"/>
                </a:cubicBezTo>
                <a:cubicBezTo>
                  <a:pt x="231" y="0"/>
                  <a:pt x="0" y="231"/>
                  <a:pt x="0" y="515"/>
                </a:cubicBezTo>
                <a:cubicBezTo>
                  <a:pt x="0" y="799"/>
                  <a:pt x="231" y="1030"/>
                  <a:pt x="515" y="1030"/>
                </a:cubicBezTo>
                <a:cubicBezTo>
                  <a:pt x="764" y="1030"/>
                  <a:pt x="971" y="853"/>
                  <a:pt x="1019"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43"/>
          <p:cNvSpPr>
            <a:spLocks noEditPoints="1"/>
          </p:cNvSpPr>
          <p:nvPr/>
        </p:nvSpPr>
        <p:spPr bwMode="auto">
          <a:xfrm>
            <a:off x="6575211" y="2180594"/>
            <a:ext cx="2722124" cy="2444498"/>
          </a:xfrm>
          <a:custGeom>
            <a:avLst/>
            <a:gdLst>
              <a:gd name="T0" fmla="*/ 1019 w 1149"/>
              <a:gd name="T1" fmla="*/ 412 h 1030"/>
              <a:gd name="T2" fmla="*/ 515 w 1149"/>
              <a:gd name="T3" fmla="*/ 0 h 1030"/>
              <a:gd name="T4" fmla="*/ 0 w 1149"/>
              <a:gd name="T5" fmla="*/ 515 h 1030"/>
              <a:gd name="T6" fmla="*/ 515 w 1149"/>
              <a:gd name="T7" fmla="*/ 1030 h 1030"/>
              <a:gd name="T8" fmla="*/ 1019 w 1149"/>
              <a:gd name="T9" fmla="*/ 618 h 1030"/>
              <a:gd name="T10" fmla="*/ 1149 w 1149"/>
              <a:gd name="T11" fmla="*/ 515 h 1030"/>
              <a:gd name="T12" fmla="*/ 1019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19" y="412"/>
                </a:moveTo>
                <a:cubicBezTo>
                  <a:pt x="971" y="177"/>
                  <a:pt x="764" y="0"/>
                  <a:pt x="515" y="0"/>
                </a:cubicBezTo>
                <a:cubicBezTo>
                  <a:pt x="231" y="0"/>
                  <a:pt x="0" y="231"/>
                  <a:pt x="0" y="515"/>
                </a:cubicBezTo>
                <a:cubicBezTo>
                  <a:pt x="0" y="799"/>
                  <a:pt x="231" y="1030"/>
                  <a:pt x="515" y="1030"/>
                </a:cubicBezTo>
                <a:cubicBezTo>
                  <a:pt x="764" y="1030"/>
                  <a:pt x="971" y="853"/>
                  <a:pt x="1019" y="618"/>
                </a:cubicBezTo>
                <a:cubicBezTo>
                  <a:pt x="1149" y="515"/>
                  <a:pt x="1149" y="515"/>
                  <a:pt x="1149" y="515"/>
                </a:cubicBezTo>
                <a:lnTo>
                  <a:pt x="1019"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B4C7E7"/>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9" name="Freeform 44"/>
          <p:cNvSpPr/>
          <p:nvPr/>
        </p:nvSpPr>
        <p:spPr bwMode="auto">
          <a:xfrm>
            <a:off x="4532754" y="2180594"/>
            <a:ext cx="2719821" cy="2444498"/>
          </a:xfrm>
          <a:custGeom>
            <a:avLst/>
            <a:gdLst>
              <a:gd name="T0" fmla="*/ 1148 w 1148"/>
              <a:gd name="T1" fmla="*/ 515 h 1030"/>
              <a:gd name="T2" fmla="*/ 1019 w 1148"/>
              <a:gd name="T3" fmla="*/ 412 h 1030"/>
              <a:gd name="T4" fmla="*/ 515 w 1148"/>
              <a:gd name="T5" fmla="*/ 0 h 1030"/>
              <a:gd name="T6" fmla="*/ 0 w 1148"/>
              <a:gd name="T7" fmla="*/ 515 h 1030"/>
              <a:gd name="T8" fmla="*/ 515 w 1148"/>
              <a:gd name="T9" fmla="*/ 1030 h 1030"/>
              <a:gd name="T10" fmla="*/ 1019 w 1148"/>
              <a:gd name="T11" fmla="*/ 618 h 1030"/>
              <a:gd name="T12" fmla="*/ 1148 w 1148"/>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8" h="1030">
                <a:moveTo>
                  <a:pt x="1148" y="515"/>
                </a:moveTo>
                <a:cubicBezTo>
                  <a:pt x="1019" y="412"/>
                  <a:pt x="1019" y="412"/>
                  <a:pt x="1019" y="412"/>
                </a:cubicBezTo>
                <a:cubicBezTo>
                  <a:pt x="971" y="177"/>
                  <a:pt x="763" y="0"/>
                  <a:pt x="515" y="0"/>
                </a:cubicBezTo>
                <a:cubicBezTo>
                  <a:pt x="230" y="0"/>
                  <a:pt x="0" y="231"/>
                  <a:pt x="0" y="515"/>
                </a:cubicBezTo>
                <a:cubicBezTo>
                  <a:pt x="0" y="799"/>
                  <a:pt x="230" y="1030"/>
                  <a:pt x="515" y="1030"/>
                </a:cubicBezTo>
                <a:cubicBezTo>
                  <a:pt x="763" y="1030"/>
                  <a:pt x="971" y="853"/>
                  <a:pt x="1019" y="618"/>
                </a:cubicBezTo>
                <a:lnTo>
                  <a:pt x="1148"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45"/>
          <p:cNvSpPr>
            <a:spLocks noEditPoints="1"/>
          </p:cNvSpPr>
          <p:nvPr/>
        </p:nvSpPr>
        <p:spPr bwMode="auto">
          <a:xfrm>
            <a:off x="4532754" y="2180594"/>
            <a:ext cx="2719821" cy="2444498"/>
          </a:xfrm>
          <a:custGeom>
            <a:avLst/>
            <a:gdLst>
              <a:gd name="T0" fmla="*/ 1019 w 1148"/>
              <a:gd name="T1" fmla="*/ 412 h 1030"/>
              <a:gd name="T2" fmla="*/ 515 w 1148"/>
              <a:gd name="T3" fmla="*/ 0 h 1030"/>
              <a:gd name="T4" fmla="*/ 0 w 1148"/>
              <a:gd name="T5" fmla="*/ 515 h 1030"/>
              <a:gd name="T6" fmla="*/ 515 w 1148"/>
              <a:gd name="T7" fmla="*/ 1030 h 1030"/>
              <a:gd name="T8" fmla="*/ 1019 w 1148"/>
              <a:gd name="T9" fmla="*/ 618 h 1030"/>
              <a:gd name="T10" fmla="*/ 1148 w 1148"/>
              <a:gd name="T11" fmla="*/ 515 h 1030"/>
              <a:gd name="T12" fmla="*/ 1019 w 1148"/>
              <a:gd name="T13" fmla="*/ 412 h 1030"/>
              <a:gd name="T14" fmla="*/ 515 w 1148"/>
              <a:gd name="T15" fmla="*/ 979 h 1030"/>
              <a:gd name="T16" fmla="*/ 51 w 1148"/>
              <a:gd name="T17" fmla="*/ 515 h 1030"/>
              <a:gd name="T18" fmla="*/ 515 w 1148"/>
              <a:gd name="T19" fmla="*/ 51 h 1030"/>
              <a:gd name="T20" fmla="*/ 979 w 1148"/>
              <a:gd name="T21" fmla="*/ 515 h 1030"/>
              <a:gd name="T22" fmla="*/ 515 w 1148"/>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8" h="1030">
                <a:moveTo>
                  <a:pt x="1019" y="412"/>
                </a:moveTo>
                <a:cubicBezTo>
                  <a:pt x="971" y="177"/>
                  <a:pt x="763" y="0"/>
                  <a:pt x="515" y="0"/>
                </a:cubicBezTo>
                <a:cubicBezTo>
                  <a:pt x="230" y="0"/>
                  <a:pt x="0" y="231"/>
                  <a:pt x="0" y="515"/>
                </a:cubicBezTo>
                <a:cubicBezTo>
                  <a:pt x="0" y="799"/>
                  <a:pt x="230" y="1030"/>
                  <a:pt x="515" y="1030"/>
                </a:cubicBezTo>
                <a:cubicBezTo>
                  <a:pt x="763" y="1030"/>
                  <a:pt x="971" y="853"/>
                  <a:pt x="1019" y="618"/>
                </a:cubicBezTo>
                <a:cubicBezTo>
                  <a:pt x="1148" y="515"/>
                  <a:pt x="1148" y="515"/>
                  <a:pt x="1148" y="515"/>
                </a:cubicBezTo>
                <a:lnTo>
                  <a:pt x="1019" y="412"/>
                </a:lnTo>
                <a:close/>
                <a:moveTo>
                  <a:pt x="515" y="979"/>
                </a:moveTo>
                <a:cubicBezTo>
                  <a:pt x="258" y="979"/>
                  <a:pt x="51" y="771"/>
                  <a:pt x="51" y="515"/>
                </a:cubicBezTo>
                <a:cubicBezTo>
                  <a:pt x="51" y="259"/>
                  <a:pt x="258" y="51"/>
                  <a:pt x="515" y="51"/>
                </a:cubicBezTo>
                <a:cubicBezTo>
                  <a:pt x="771" y="51"/>
                  <a:pt x="979" y="259"/>
                  <a:pt x="979" y="515"/>
                </a:cubicBezTo>
                <a:cubicBezTo>
                  <a:pt x="979" y="771"/>
                  <a:pt x="771" y="979"/>
                  <a:pt x="515" y="979"/>
                </a:cubicBezTo>
                <a:close/>
              </a:path>
            </a:pathLst>
          </a:custGeom>
          <a:solidFill>
            <a:srgbClr val="F26E22"/>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1" name="Freeform 46"/>
          <p:cNvSpPr/>
          <p:nvPr/>
        </p:nvSpPr>
        <p:spPr bwMode="auto">
          <a:xfrm>
            <a:off x="2489145" y="2180594"/>
            <a:ext cx="2722124" cy="2444498"/>
          </a:xfrm>
          <a:custGeom>
            <a:avLst/>
            <a:gdLst>
              <a:gd name="T0" fmla="*/ 1149 w 1149"/>
              <a:gd name="T1" fmla="*/ 515 h 1030"/>
              <a:gd name="T2" fmla="*/ 1020 w 1149"/>
              <a:gd name="T3" fmla="*/ 412 h 1030"/>
              <a:gd name="T4" fmla="*/ 515 w 1149"/>
              <a:gd name="T5" fmla="*/ 0 h 1030"/>
              <a:gd name="T6" fmla="*/ 0 w 1149"/>
              <a:gd name="T7" fmla="*/ 515 h 1030"/>
              <a:gd name="T8" fmla="*/ 515 w 1149"/>
              <a:gd name="T9" fmla="*/ 1030 h 1030"/>
              <a:gd name="T10" fmla="*/ 1020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20" y="412"/>
                  <a:pt x="1020" y="412"/>
                  <a:pt x="1020" y="412"/>
                </a:cubicBezTo>
                <a:cubicBezTo>
                  <a:pt x="972" y="177"/>
                  <a:pt x="764" y="0"/>
                  <a:pt x="515" y="0"/>
                </a:cubicBezTo>
                <a:cubicBezTo>
                  <a:pt x="231" y="0"/>
                  <a:pt x="0" y="231"/>
                  <a:pt x="0" y="515"/>
                </a:cubicBezTo>
                <a:cubicBezTo>
                  <a:pt x="0" y="799"/>
                  <a:pt x="231" y="1030"/>
                  <a:pt x="515" y="1030"/>
                </a:cubicBezTo>
                <a:cubicBezTo>
                  <a:pt x="764" y="1030"/>
                  <a:pt x="972" y="853"/>
                  <a:pt x="1020"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47"/>
          <p:cNvSpPr>
            <a:spLocks noEditPoints="1"/>
          </p:cNvSpPr>
          <p:nvPr/>
        </p:nvSpPr>
        <p:spPr bwMode="auto">
          <a:xfrm>
            <a:off x="2489145" y="2180594"/>
            <a:ext cx="2722124" cy="2444498"/>
          </a:xfrm>
          <a:custGeom>
            <a:avLst/>
            <a:gdLst>
              <a:gd name="T0" fmla="*/ 1020 w 1149"/>
              <a:gd name="T1" fmla="*/ 412 h 1030"/>
              <a:gd name="T2" fmla="*/ 515 w 1149"/>
              <a:gd name="T3" fmla="*/ 0 h 1030"/>
              <a:gd name="T4" fmla="*/ 0 w 1149"/>
              <a:gd name="T5" fmla="*/ 515 h 1030"/>
              <a:gd name="T6" fmla="*/ 515 w 1149"/>
              <a:gd name="T7" fmla="*/ 1030 h 1030"/>
              <a:gd name="T8" fmla="*/ 1020 w 1149"/>
              <a:gd name="T9" fmla="*/ 618 h 1030"/>
              <a:gd name="T10" fmla="*/ 1149 w 1149"/>
              <a:gd name="T11" fmla="*/ 515 h 1030"/>
              <a:gd name="T12" fmla="*/ 1020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20" y="412"/>
                </a:moveTo>
                <a:cubicBezTo>
                  <a:pt x="972" y="177"/>
                  <a:pt x="764" y="0"/>
                  <a:pt x="515" y="0"/>
                </a:cubicBezTo>
                <a:cubicBezTo>
                  <a:pt x="231" y="0"/>
                  <a:pt x="0" y="231"/>
                  <a:pt x="0" y="515"/>
                </a:cubicBezTo>
                <a:cubicBezTo>
                  <a:pt x="0" y="799"/>
                  <a:pt x="231" y="1030"/>
                  <a:pt x="515" y="1030"/>
                </a:cubicBezTo>
                <a:cubicBezTo>
                  <a:pt x="764" y="1030"/>
                  <a:pt x="972" y="853"/>
                  <a:pt x="1020" y="618"/>
                </a:cubicBezTo>
                <a:cubicBezTo>
                  <a:pt x="1149" y="515"/>
                  <a:pt x="1149" y="515"/>
                  <a:pt x="1149" y="515"/>
                </a:cubicBezTo>
                <a:lnTo>
                  <a:pt x="1020"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92D050"/>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3" name="Freeform 48"/>
          <p:cNvSpPr>
            <a:spLocks noEditPoints="1"/>
          </p:cNvSpPr>
          <p:nvPr/>
        </p:nvSpPr>
        <p:spPr bwMode="auto">
          <a:xfrm>
            <a:off x="5494463" y="2691254"/>
            <a:ext cx="630518" cy="630518"/>
          </a:xfrm>
          <a:custGeom>
            <a:avLst/>
            <a:gdLst>
              <a:gd name="T0" fmla="*/ 152 w 152"/>
              <a:gd name="T1" fmla="*/ 88 h 152"/>
              <a:gd name="T2" fmla="*/ 152 w 152"/>
              <a:gd name="T3" fmla="*/ 64 h 152"/>
              <a:gd name="T4" fmla="*/ 138 w 152"/>
              <a:gd name="T5" fmla="*/ 64 h 152"/>
              <a:gd name="T6" fmla="*/ 128 w 152"/>
              <a:gd name="T7" fmla="*/ 40 h 152"/>
              <a:gd name="T8" fmla="*/ 138 w 152"/>
              <a:gd name="T9" fmla="*/ 31 h 152"/>
              <a:gd name="T10" fmla="*/ 121 w 152"/>
              <a:gd name="T11" fmla="*/ 14 h 152"/>
              <a:gd name="T12" fmla="*/ 111 w 152"/>
              <a:gd name="T13" fmla="*/ 24 h 152"/>
              <a:gd name="T14" fmla="*/ 88 w 152"/>
              <a:gd name="T15" fmla="*/ 14 h 152"/>
              <a:gd name="T16" fmla="*/ 88 w 152"/>
              <a:gd name="T17" fmla="*/ 0 h 152"/>
              <a:gd name="T18" fmla="*/ 64 w 152"/>
              <a:gd name="T19" fmla="*/ 0 h 152"/>
              <a:gd name="T20" fmla="*/ 64 w 152"/>
              <a:gd name="T21" fmla="*/ 14 h 152"/>
              <a:gd name="T22" fmla="*/ 41 w 152"/>
              <a:gd name="T23" fmla="*/ 24 h 152"/>
              <a:gd name="T24" fmla="*/ 31 w 152"/>
              <a:gd name="T25" fmla="*/ 14 h 152"/>
              <a:gd name="T26" fmla="*/ 14 w 152"/>
              <a:gd name="T27" fmla="*/ 31 h 152"/>
              <a:gd name="T28" fmla="*/ 24 w 152"/>
              <a:gd name="T29" fmla="*/ 40 h 152"/>
              <a:gd name="T30" fmla="*/ 14 w 152"/>
              <a:gd name="T31" fmla="*/ 64 h 152"/>
              <a:gd name="T32" fmla="*/ 0 w 152"/>
              <a:gd name="T33" fmla="*/ 64 h 152"/>
              <a:gd name="T34" fmla="*/ 0 w 152"/>
              <a:gd name="T35" fmla="*/ 88 h 152"/>
              <a:gd name="T36" fmla="*/ 14 w 152"/>
              <a:gd name="T37" fmla="*/ 88 h 152"/>
              <a:gd name="T38" fmla="*/ 24 w 152"/>
              <a:gd name="T39" fmla="*/ 111 h 152"/>
              <a:gd name="T40" fmla="*/ 14 w 152"/>
              <a:gd name="T41" fmla="*/ 121 h 152"/>
              <a:gd name="T42" fmla="*/ 31 w 152"/>
              <a:gd name="T43" fmla="*/ 138 h 152"/>
              <a:gd name="T44" fmla="*/ 41 w 152"/>
              <a:gd name="T45" fmla="*/ 128 h 152"/>
              <a:gd name="T46" fmla="*/ 64 w 152"/>
              <a:gd name="T47" fmla="*/ 138 h 152"/>
              <a:gd name="T48" fmla="*/ 64 w 152"/>
              <a:gd name="T49" fmla="*/ 152 h 152"/>
              <a:gd name="T50" fmla="*/ 88 w 152"/>
              <a:gd name="T51" fmla="*/ 152 h 152"/>
              <a:gd name="T52" fmla="*/ 88 w 152"/>
              <a:gd name="T53" fmla="*/ 138 h 152"/>
              <a:gd name="T54" fmla="*/ 111 w 152"/>
              <a:gd name="T55" fmla="*/ 128 h 152"/>
              <a:gd name="T56" fmla="*/ 121 w 152"/>
              <a:gd name="T57" fmla="*/ 138 h 152"/>
              <a:gd name="T58" fmla="*/ 138 w 152"/>
              <a:gd name="T59" fmla="*/ 121 h 152"/>
              <a:gd name="T60" fmla="*/ 128 w 152"/>
              <a:gd name="T61" fmla="*/ 111 h 152"/>
              <a:gd name="T62" fmla="*/ 138 w 152"/>
              <a:gd name="T63" fmla="*/ 88 h 152"/>
              <a:gd name="T64" fmla="*/ 152 w 152"/>
              <a:gd name="T65" fmla="*/ 88 h 152"/>
              <a:gd name="T66" fmla="*/ 76 w 152"/>
              <a:gd name="T67" fmla="*/ 115 h 152"/>
              <a:gd name="T68" fmla="*/ 37 w 152"/>
              <a:gd name="T69" fmla="*/ 76 h 152"/>
              <a:gd name="T70" fmla="*/ 76 w 152"/>
              <a:gd name="T71" fmla="*/ 37 h 152"/>
              <a:gd name="T72" fmla="*/ 115 w 152"/>
              <a:gd name="T73" fmla="*/ 76 h 152"/>
              <a:gd name="T74" fmla="*/ 76 w 152"/>
              <a:gd name="T75" fmla="*/ 115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52">
                <a:moveTo>
                  <a:pt x="152" y="88"/>
                </a:moveTo>
                <a:cubicBezTo>
                  <a:pt x="152" y="64"/>
                  <a:pt x="152" y="64"/>
                  <a:pt x="152" y="64"/>
                </a:cubicBezTo>
                <a:cubicBezTo>
                  <a:pt x="138" y="64"/>
                  <a:pt x="138" y="64"/>
                  <a:pt x="138" y="64"/>
                </a:cubicBezTo>
                <a:cubicBezTo>
                  <a:pt x="136" y="55"/>
                  <a:pt x="133" y="47"/>
                  <a:pt x="128" y="40"/>
                </a:cubicBezTo>
                <a:cubicBezTo>
                  <a:pt x="138" y="31"/>
                  <a:pt x="138" y="31"/>
                  <a:pt x="138" y="31"/>
                </a:cubicBezTo>
                <a:cubicBezTo>
                  <a:pt x="121" y="14"/>
                  <a:pt x="121" y="14"/>
                  <a:pt x="121" y="14"/>
                </a:cubicBezTo>
                <a:cubicBezTo>
                  <a:pt x="111" y="24"/>
                  <a:pt x="111" y="24"/>
                  <a:pt x="111" y="24"/>
                </a:cubicBezTo>
                <a:cubicBezTo>
                  <a:pt x="104" y="19"/>
                  <a:pt x="96" y="16"/>
                  <a:pt x="88" y="14"/>
                </a:cubicBezTo>
                <a:cubicBezTo>
                  <a:pt x="88" y="0"/>
                  <a:pt x="88" y="0"/>
                  <a:pt x="88" y="0"/>
                </a:cubicBezTo>
                <a:cubicBezTo>
                  <a:pt x="64" y="0"/>
                  <a:pt x="64" y="0"/>
                  <a:pt x="64" y="0"/>
                </a:cubicBezTo>
                <a:cubicBezTo>
                  <a:pt x="64" y="14"/>
                  <a:pt x="64" y="14"/>
                  <a:pt x="64" y="14"/>
                </a:cubicBezTo>
                <a:cubicBezTo>
                  <a:pt x="56" y="16"/>
                  <a:pt x="48" y="19"/>
                  <a:pt x="41" y="24"/>
                </a:cubicBezTo>
                <a:cubicBezTo>
                  <a:pt x="31" y="14"/>
                  <a:pt x="31" y="14"/>
                  <a:pt x="31" y="14"/>
                </a:cubicBezTo>
                <a:cubicBezTo>
                  <a:pt x="14" y="31"/>
                  <a:pt x="14" y="31"/>
                  <a:pt x="14" y="31"/>
                </a:cubicBezTo>
                <a:cubicBezTo>
                  <a:pt x="24" y="40"/>
                  <a:pt x="24" y="40"/>
                  <a:pt x="24" y="40"/>
                </a:cubicBezTo>
                <a:cubicBezTo>
                  <a:pt x="19" y="47"/>
                  <a:pt x="16" y="55"/>
                  <a:pt x="14" y="64"/>
                </a:cubicBezTo>
                <a:cubicBezTo>
                  <a:pt x="0" y="64"/>
                  <a:pt x="0" y="64"/>
                  <a:pt x="0" y="64"/>
                </a:cubicBezTo>
                <a:cubicBezTo>
                  <a:pt x="0" y="88"/>
                  <a:pt x="0" y="88"/>
                  <a:pt x="0" y="88"/>
                </a:cubicBezTo>
                <a:cubicBezTo>
                  <a:pt x="14" y="88"/>
                  <a:pt x="14" y="88"/>
                  <a:pt x="14" y="88"/>
                </a:cubicBezTo>
                <a:cubicBezTo>
                  <a:pt x="16" y="96"/>
                  <a:pt x="19" y="104"/>
                  <a:pt x="24" y="111"/>
                </a:cubicBezTo>
                <a:cubicBezTo>
                  <a:pt x="14" y="121"/>
                  <a:pt x="14" y="121"/>
                  <a:pt x="14" y="121"/>
                </a:cubicBezTo>
                <a:cubicBezTo>
                  <a:pt x="31" y="138"/>
                  <a:pt x="31" y="138"/>
                  <a:pt x="31" y="138"/>
                </a:cubicBezTo>
                <a:cubicBezTo>
                  <a:pt x="41" y="128"/>
                  <a:pt x="41" y="128"/>
                  <a:pt x="41" y="128"/>
                </a:cubicBezTo>
                <a:cubicBezTo>
                  <a:pt x="48" y="133"/>
                  <a:pt x="56" y="136"/>
                  <a:pt x="64" y="138"/>
                </a:cubicBezTo>
                <a:cubicBezTo>
                  <a:pt x="64" y="152"/>
                  <a:pt x="64" y="152"/>
                  <a:pt x="64" y="152"/>
                </a:cubicBezTo>
                <a:cubicBezTo>
                  <a:pt x="88" y="152"/>
                  <a:pt x="88" y="152"/>
                  <a:pt x="88" y="152"/>
                </a:cubicBezTo>
                <a:cubicBezTo>
                  <a:pt x="88" y="138"/>
                  <a:pt x="88" y="138"/>
                  <a:pt x="88" y="138"/>
                </a:cubicBezTo>
                <a:cubicBezTo>
                  <a:pt x="96" y="136"/>
                  <a:pt x="104" y="133"/>
                  <a:pt x="111" y="128"/>
                </a:cubicBezTo>
                <a:cubicBezTo>
                  <a:pt x="121" y="138"/>
                  <a:pt x="121" y="138"/>
                  <a:pt x="121" y="138"/>
                </a:cubicBezTo>
                <a:cubicBezTo>
                  <a:pt x="138" y="121"/>
                  <a:pt x="138" y="121"/>
                  <a:pt x="138" y="121"/>
                </a:cubicBezTo>
                <a:cubicBezTo>
                  <a:pt x="128" y="111"/>
                  <a:pt x="128" y="111"/>
                  <a:pt x="128" y="111"/>
                </a:cubicBezTo>
                <a:cubicBezTo>
                  <a:pt x="133" y="104"/>
                  <a:pt x="136" y="96"/>
                  <a:pt x="138" y="88"/>
                </a:cubicBezTo>
                <a:lnTo>
                  <a:pt x="152" y="88"/>
                </a:lnTo>
                <a:close/>
                <a:moveTo>
                  <a:pt x="76" y="115"/>
                </a:moveTo>
                <a:cubicBezTo>
                  <a:pt x="54" y="115"/>
                  <a:pt x="37" y="98"/>
                  <a:pt x="37" y="76"/>
                </a:cubicBezTo>
                <a:cubicBezTo>
                  <a:pt x="37" y="54"/>
                  <a:pt x="54" y="37"/>
                  <a:pt x="76" y="37"/>
                </a:cubicBezTo>
                <a:cubicBezTo>
                  <a:pt x="98" y="37"/>
                  <a:pt x="115" y="54"/>
                  <a:pt x="115" y="76"/>
                </a:cubicBezTo>
                <a:cubicBezTo>
                  <a:pt x="115" y="98"/>
                  <a:pt x="98" y="115"/>
                  <a:pt x="76" y="115"/>
                </a:cubicBez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49"/>
          <p:cNvSpPr>
            <a:spLocks noEditPoints="1"/>
          </p:cNvSpPr>
          <p:nvPr/>
        </p:nvSpPr>
        <p:spPr bwMode="auto">
          <a:xfrm>
            <a:off x="7539644" y="2724766"/>
            <a:ext cx="596272" cy="527780"/>
          </a:xfrm>
          <a:custGeom>
            <a:avLst/>
            <a:gdLst>
              <a:gd name="T0" fmla="*/ 29 w 144"/>
              <a:gd name="T1" fmla="*/ 53 h 127"/>
              <a:gd name="T2" fmla="*/ 45 w 144"/>
              <a:gd name="T3" fmla="*/ 72 h 127"/>
              <a:gd name="T4" fmla="*/ 65 w 144"/>
              <a:gd name="T5" fmla="*/ 58 h 127"/>
              <a:gd name="T6" fmla="*/ 50 w 144"/>
              <a:gd name="T7" fmla="*/ 39 h 127"/>
              <a:gd name="T8" fmla="*/ 65 w 144"/>
              <a:gd name="T9" fmla="*/ 29 h 127"/>
              <a:gd name="T10" fmla="*/ 8 w 144"/>
              <a:gd name="T11" fmla="*/ 0 h 127"/>
              <a:gd name="T12" fmla="*/ 13 w 144"/>
              <a:gd name="T13" fmla="*/ 63 h 127"/>
              <a:gd name="T14" fmla="*/ 29 w 144"/>
              <a:gd name="T15" fmla="*/ 53 h 127"/>
              <a:gd name="T16" fmla="*/ 115 w 144"/>
              <a:gd name="T17" fmla="*/ 53 h 127"/>
              <a:gd name="T18" fmla="*/ 131 w 144"/>
              <a:gd name="T19" fmla="*/ 63 h 127"/>
              <a:gd name="T20" fmla="*/ 136 w 144"/>
              <a:gd name="T21" fmla="*/ 0 h 127"/>
              <a:gd name="T22" fmla="*/ 80 w 144"/>
              <a:gd name="T23" fmla="*/ 29 h 127"/>
              <a:gd name="T24" fmla="*/ 95 w 144"/>
              <a:gd name="T25" fmla="*/ 39 h 127"/>
              <a:gd name="T26" fmla="*/ 0 w 144"/>
              <a:gd name="T27" fmla="*/ 103 h 127"/>
              <a:gd name="T28" fmla="*/ 5 w 144"/>
              <a:gd name="T29" fmla="*/ 127 h 127"/>
              <a:gd name="T30" fmla="*/ 115 w 144"/>
              <a:gd name="T31" fmla="*/ 53 h 127"/>
              <a:gd name="T32" fmla="*/ 101 w 144"/>
              <a:gd name="T33" fmla="*/ 86 h 127"/>
              <a:gd name="T34" fmla="*/ 81 w 144"/>
              <a:gd name="T35" fmla="*/ 103 h 127"/>
              <a:gd name="T36" fmla="*/ 139 w 144"/>
              <a:gd name="T37" fmla="*/ 127 h 127"/>
              <a:gd name="T38" fmla="*/ 144 w 144"/>
              <a:gd name="T39" fmla="*/ 103 h 127"/>
              <a:gd name="T40" fmla="*/ 101 w 144"/>
              <a:gd name="T41" fmla="*/ 86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27">
                <a:moveTo>
                  <a:pt x="29" y="53"/>
                </a:moveTo>
                <a:cubicBezTo>
                  <a:pt x="34" y="60"/>
                  <a:pt x="39" y="66"/>
                  <a:pt x="45" y="72"/>
                </a:cubicBezTo>
                <a:cubicBezTo>
                  <a:pt x="51" y="68"/>
                  <a:pt x="58" y="63"/>
                  <a:pt x="65" y="58"/>
                </a:cubicBezTo>
                <a:cubicBezTo>
                  <a:pt x="59" y="52"/>
                  <a:pt x="54" y="46"/>
                  <a:pt x="50" y="39"/>
                </a:cubicBezTo>
                <a:cubicBezTo>
                  <a:pt x="65" y="29"/>
                  <a:pt x="65" y="29"/>
                  <a:pt x="65" y="29"/>
                </a:cubicBezTo>
                <a:cubicBezTo>
                  <a:pt x="8" y="0"/>
                  <a:pt x="8" y="0"/>
                  <a:pt x="8" y="0"/>
                </a:cubicBezTo>
                <a:cubicBezTo>
                  <a:pt x="13" y="63"/>
                  <a:pt x="13" y="63"/>
                  <a:pt x="13" y="63"/>
                </a:cubicBezTo>
                <a:lnTo>
                  <a:pt x="29" y="53"/>
                </a:lnTo>
                <a:close/>
                <a:moveTo>
                  <a:pt x="115" y="53"/>
                </a:moveTo>
                <a:cubicBezTo>
                  <a:pt x="131" y="63"/>
                  <a:pt x="131" y="63"/>
                  <a:pt x="131" y="63"/>
                </a:cubicBezTo>
                <a:cubicBezTo>
                  <a:pt x="136" y="0"/>
                  <a:pt x="136" y="0"/>
                  <a:pt x="136" y="0"/>
                </a:cubicBezTo>
                <a:cubicBezTo>
                  <a:pt x="80" y="29"/>
                  <a:pt x="80" y="29"/>
                  <a:pt x="80" y="29"/>
                </a:cubicBezTo>
                <a:cubicBezTo>
                  <a:pt x="95" y="39"/>
                  <a:pt x="95" y="39"/>
                  <a:pt x="95" y="39"/>
                </a:cubicBezTo>
                <a:cubicBezTo>
                  <a:pt x="61" y="90"/>
                  <a:pt x="1" y="103"/>
                  <a:pt x="0" y="103"/>
                </a:cubicBezTo>
                <a:cubicBezTo>
                  <a:pt x="5" y="127"/>
                  <a:pt x="5" y="127"/>
                  <a:pt x="5" y="127"/>
                </a:cubicBezTo>
                <a:cubicBezTo>
                  <a:pt x="8" y="127"/>
                  <a:pt x="75" y="112"/>
                  <a:pt x="115" y="53"/>
                </a:cubicBezTo>
                <a:close/>
                <a:moveTo>
                  <a:pt x="101" y="86"/>
                </a:moveTo>
                <a:cubicBezTo>
                  <a:pt x="95" y="92"/>
                  <a:pt x="88" y="98"/>
                  <a:pt x="81" y="103"/>
                </a:cubicBezTo>
                <a:cubicBezTo>
                  <a:pt x="111" y="121"/>
                  <a:pt x="137" y="127"/>
                  <a:pt x="139" y="127"/>
                </a:cubicBezTo>
                <a:cubicBezTo>
                  <a:pt x="144" y="103"/>
                  <a:pt x="144" y="103"/>
                  <a:pt x="144" y="103"/>
                </a:cubicBezTo>
                <a:cubicBezTo>
                  <a:pt x="144" y="103"/>
                  <a:pt x="124" y="99"/>
                  <a:pt x="101" y="86"/>
                </a:cubicBez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 name="Freeform 51"/>
          <p:cNvSpPr/>
          <p:nvPr/>
        </p:nvSpPr>
        <p:spPr bwMode="auto">
          <a:xfrm>
            <a:off x="3143915" y="2729385"/>
            <a:ext cx="1176430" cy="560012"/>
          </a:xfrm>
          <a:custGeom>
            <a:avLst/>
            <a:gdLst>
              <a:gd name="T0" fmla="*/ 584 w 584"/>
              <a:gd name="T1" fmla="*/ 0 h 278"/>
              <a:gd name="T2" fmla="*/ 449 w 584"/>
              <a:gd name="T3" fmla="*/ 31 h 278"/>
              <a:gd name="T4" fmla="*/ 469 w 584"/>
              <a:gd name="T5" fmla="*/ 62 h 278"/>
              <a:gd name="T6" fmla="*/ 278 w 584"/>
              <a:gd name="T7" fmla="*/ 200 h 278"/>
              <a:gd name="T8" fmla="*/ 214 w 584"/>
              <a:gd name="T9" fmla="*/ 116 h 278"/>
              <a:gd name="T10" fmla="*/ 204 w 584"/>
              <a:gd name="T11" fmla="*/ 101 h 278"/>
              <a:gd name="T12" fmla="*/ 190 w 584"/>
              <a:gd name="T13" fmla="*/ 112 h 278"/>
              <a:gd name="T14" fmla="*/ 0 w 584"/>
              <a:gd name="T15" fmla="*/ 250 h 278"/>
              <a:gd name="T16" fmla="*/ 21 w 584"/>
              <a:gd name="T17" fmla="*/ 278 h 278"/>
              <a:gd name="T18" fmla="*/ 196 w 584"/>
              <a:gd name="T19" fmla="*/ 151 h 278"/>
              <a:gd name="T20" fmla="*/ 260 w 584"/>
              <a:gd name="T21" fmla="*/ 237 h 278"/>
              <a:gd name="T22" fmla="*/ 270 w 584"/>
              <a:gd name="T23" fmla="*/ 252 h 278"/>
              <a:gd name="T24" fmla="*/ 284 w 584"/>
              <a:gd name="T25" fmla="*/ 241 h 278"/>
              <a:gd name="T26" fmla="*/ 490 w 584"/>
              <a:gd name="T27" fmla="*/ 91 h 278"/>
              <a:gd name="T28" fmla="*/ 490 w 584"/>
              <a:gd name="T29" fmla="*/ 91 h 278"/>
              <a:gd name="T30" fmla="*/ 512 w 584"/>
              <a:gd name="T31" fmla="*/ 120 h 278"/>
              <a:gd name="T32" fmla="*/ 584 w 584"/>
              <a:gd name="T33" fmla="*/ 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84" h="278">
                <a:moveTo>
                  <a:pt x="584" y="0"/>
                </a:moveTo>
                <a:lnTo>
                  <a:pt x="449" y="31"/>
                </a:lnTo>
                <a:lnTo>
                  <a:pt x="469" y="62"/>
                </a:lnTo>
                <a:lnTo>
                  <a:pt x="278" y="200"/>
                </a:lnTo>
                <a:lnTo>
                  <a:pt x="214" y="116"/>
                </a:lnTo>
                <a:lnTo>
                  <a:pt x="204" y="101"/>
                </a:lnTo>
                <a:lnTo>
                  <a:pt x="190" y="112"/>
                </a:lnTo>
                <a:lnTo>
                  <a:pt x="0" y="250"/>
                </a:lnTo>
                <a:lnTo>
                  <a:pt x="21" y="278"/>
                </a:lnTo>
                <a:lnTo>
                  <a:pt x="196" y="151"/>
                </a:lnTo>
                <a:lnTo>
                  <a:pt x="260" y="237"/>
                </a:lnTo>
                <a:lnTo>
                  <a:pt x="270" y="252"/>
                </a:lnTo>
                <a:lnTo>
                  <a:pt x="284" y="241"/>
                </a:lnTo>
                <a:lnTo>
                  <a:pt x="490" y="91"/>
                </a:lnTo>
                <a:lnTo>
                  <a:pt x="490" y="91"/>
                </a:lnTo>
                <a:lnTo>
                  <a:pt x="512" y="120"/>
                </a:lnTo>
                <a:lnTo>
                  <a:pt x="584" y="0"/>
                </a:ln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文本框 17"/>
          <p:cNvSpPr txBox="1"/>
          <p:nvPr/>
        </p:nvSpPr>
        <p:spPr>
          <a:xfrm>
            <a:off x="2945192" y="3439747"/>
            <a:ext cx="1782793" cy="400110"/>
          </a:xfrm>
          <a:prstGeom prst="rect">
            <a:avLst/>
          </a:prstGeom>
          <a:noFill/>
        </p:spPr>
        <p:txBody>
          <a:bodyPr wrap="square" rtlCol="0">
            <a:spAutoFit/>
          </a:bodyPr>
          <a:lstStyle/>
          <a:p>
            <a:r>
              <a:rPr lang="zh-CN" altLang="zh-CN" sz="2000" dirty="0"/>
              <a:t>登记前的工作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22" name="文本框 21"/>
          <p:cNvSpPr txBox="1"/>
          <p:nvPr/>
        </p:nvSpPr>
        <p:spPr>
          <a:xfrm>
            <a:off x="7057344" y="3564352"/>
            <a:ext cx="1782793" cy="400110"/>
          </a:xfrm>
          <a:prstGeom prst="rect">
            <a:avLst/>
          </a:prstGeom>
          <a:noFill/>
        </p:spPr>
        <p:txBody>
          <a:bodyPr wrap="square" rtlCol="0">
            <a:spAutoFit/>
          </a:bodyPr>
          <a:lstStyle/>
          <a:p>
            <a:r>
              <a:rPr lang="zh-CN" altLang="zh-CN" sz="2000" dirty="0"/>
              <a:t>登记后的</a:t>
            </a:r>
            <a:r>
              <a:rPr lang="zh-CN" altLang="zh-CN" sz="2000" dirty="0" smtClean="0"/>
              <a:t>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23" name="文本框 22"/>
          <p:cNvSpPr txBox="1"/>
          <p:nvPr/>
        </p:nvSpPr>
        <p:spPr>
          <a:xfrm>
            <a:off x="4870956" y="3564352"/>
            <a:ext cx="2065732" cy="400110"/>
          </a:xfrm>
          <a:prstGeom prst="rect">
            <a:avLst/>
          </a:prstGeom>
          <a:noFill/>
        </p:spPr>
        <p:txBody>
          <a:bodyPr wrap="square" rtlCol="0">
            <a:spAutoFit/>
          </a:bodyPr>
          <a:lstStyle/>
          <a:p>
            <a:r>
              <a:rPr lang="zh-CN" altLang="zh-CN" sz="2000" dirty="0"/>
              <a:t>登记期间的工作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3" name="圆角矩形 2"/>
          <p:cNvSpPr/>
          <p:nvPr/>
        </p:nvSpPr>
        <p:spPr>
          <a:xfrm>
            <a:off x="1656103" y="1363598"/>
            <a:ext cx="8307237" cy="5201728"/>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p:nvSpPr>
        <p:spPr>
          <a:xfrm>
            <a:off x="3310804" y="5065436"/>
            <a:ext cx="5186035" cy="492443"/>
          </a:xfrm>
          <a:prstGeom prst="rect">
            <a:avLst/>
          </a:prstGeom>
        </p:spPr>
        <p:txBody>
          <a:bodyPr wrap="none">
            <a:spAutoFit/>
          </a:bodyPr>
          <a:lstStyle/>
          <a:p>
            <a:r>
              <a:rPr lang="zh-CN" altLang="zh-CN" sz="2600" kern="100" dirty="0">
                <a:solidFill>
                  <a:srgbClr val="C00000"/>
                </a:solidFill>
                <a:cs typeface="宋体" panose="02010600030101010101" pitchFamily="2" charset="-122"/>
              </a:rPr>
              <a:t>严格遵守统计法律法规及保密规定</a:t>
            </a:r>
            <a:endParaRPr lang="zh-CN" altLang="en-US" sz="2600" dirty="0">
              <a:solidFill>
                <a:srgbClr val="C00000"/>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11" name="Freeform 46"/>
          <p:cNvSpPr/>
          <p:nvPr/>
        </p:nvSpPr>
        <p:spPr bwMode="auto">
          <a:xfrm>
            <a:off x="280782" y="2033945"/>
            <a:ext cx="2722124" cy="2444498"/>
          </a:xfrm>
          <a:custGeom>
            <a:avLst/>
            <a:gdLst>
              <a:gd name="T0" fmla="*/ 1149 w 1149"/>
              <a:gd name="T1" fmla="*/ 515 h 1030"/>
              <a:gd name="T2" fmla="*/ 1020 w 1149"/>
              <a:gd name="T3" fmla="*/ 412 h 1030"/>
              <a:gd name="T4" fmla="*/ 515 w 1149"/>
              <a:gd name="T5" fmla="*/ 0 h 1030"/>
              <a:gd name="T6" fmla="*/ 0 w 1149"/>
              <a:gd name="T7" fmla="*/ 515 h 1030"/>
              <a:gd name="T8" fmla="*/ 515 w 1149"/>
              <a:gd name="T9" fmla="*/ 1030 h 1030"/>
              <a:gd name="T10" fmla="*/ 1020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20" y="412"/>
                  <a:pt x="1020" y="412"/>
                  <a:pt x="1020" y="412"/>
                </a:cubicBezTo>
                <a:cubicBezTo>
                  <a:pt x="972" y="177"/>
                  <a:pt x="764" y="0"/>
                  <a:pt x="515" y="0"/>
                </a:cubicBezTo>
                <a:cubicBezTo>
                  <a:pt x="231" y="0"/>
                  <a:pt x="0" y="231"/>
                  <a:pt x="0" y="515"/>
                </a:cubicBezTo>
                <a:cubicBezTo>
                  <a:pt x="0" y="799"/>
                  <a:pt x="231" y="1030"/>
                  <a:pt x="515" y="1030"/>
                </a:cubicBezTo>
                <a:cubicBezTo>
                  <a:pt x="764" y="1030"/>
                  <a:pt x="972" y="853"/>
                  <a:pt x="1020"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47"/>
          <p:cNvSpPr>
            <a:spLocks noEditPoints="1"/>
          </p:cNvSpPr>
          <p:nvPr/>
        </p:nvSpPr>
        <p:spPr bwMode="auto">
          <a:xfrm>
            <a:off x="280782" y="2033945"/>
            <a:ext cx="2722124" cy="2444498"/>
          </a:xfrm>
          <a:custGeom>
            <a:avLst/>
            <a:gdLst>
              <a:gd name="T0" fmla="*/ 1020 w 1149"/>
              <a:gd name="T1" fmla="*/ 412 h 1030"/>
              <a:gd name="T2" fmla="*/ 515 w 1149"/>
              <a:gd name="T3" fmla="*/ 0 h 1030"/>
              <a:gd name="T4" fmla="*/ 0 w 1149"/>
              <a:gd name="T5" fmla="*/ 515 h 1030"/>
              <a:gd name="T6" fmla="*/ 515 w 1149"/>
              <a:gd name="T7" fmla="*/ 1030 h 1030"/>
              <a:gd name="T8" fmla="*/ 1020 w 1149"/>
              <a:gd name="T9" fmla="*/ 618 h 1030"/>
              <a:gd name="T10" fmla="*/ 1149 w 1149"/>
              <a:gd name="T11" fmla="*/ 515 h 1030"/>
              <a:gd name="T12" fmla="*/ 1020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20" y="412"/>
                </a:moveTo>
                <a:cubicBezTo>
                  <a:pt x="972" y="177"/>
                  <a:pt x="764" y="0"/>
                  <a:pt x="515" y="0"/>
                </a:cubicBezTo>
                <a:cubicBezTo>
                  <a:pt x="231" y="0"/>
                  <a:pt x="0" y="231"/>
                  <a:pt x="0" y="515"/>
                </a:cubicBezTo>
                <a:cubicBezTo>
                  <a:pt x="0" y="799"/>
                  <a:pt x="231" y="1030"/>
                  <a:pt x="515" y="1030"/>
                </a:cubicBezTo>
                <a:cubicBezTo>
                  <a:pt x="764" y="1030"/>
                  <a:pt x="972" y="853"/>
                  <a:pt x="1020" y="618"/>
                </a:cubicBezTo>
                <a:cubicBezTo>
                  <a:pt x="1149" y="515"/>
                  <a:pt x="1149" y="515"/>
                  <a:pt x="1149" y="515"/>
                </a:cubicBezTo>
                <a:lnTo>
                  <a:pt x="1020"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92D050"/>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6" name="Freeform 51"/>
          <p:cNvSpPr/>
          <p:nvPr/>
        </p:nvSpPr>
        <p:spPr bwMode="auto">
          <a:xfrm>
            <a:off x="935552" y="2582736"/>
            <a:ext cx="1176430" cy="560012"/>
          </a:xfrm>
          <a:custGeom>
            <a:avLst/>
            <a:gdLst>
              <a:gd name="T0" fmla="*/ 584 w 584"/>
              <a:gd name="T1" fmla="*/ 0 h 278"/>
              <a:gd name="T2" fmla="*/ 449 w 584"/>
              <a:gd name="T3" fmla="*/ 31 h 278"/>
              <a:gd name="T4" fmla="*/ 469 w 584"/>
              <a:gd name="T5" fmla="*/ 62 h 278"/>
              <a:gd name="T6" fmla="*/ 278 w 584"/>
              <a:gd name="T7" fmla="*/ 200 h 278"/>
              <a:gd name="T8" fmla="*/ 214 w 584"/>
              <a:gd name="T9" fmla="*/ 116 h 278"/>
              <a:gd name="T10" fmla="*/ 204 w 584"/>
              <a:gd name="T11" fmla="*/ 101 h 278"/>
              <a:gd name="T12" fmla="*/ 190 w 584"/>
              <a:gd name="T13" fmla="*/ 112 h 278"/>
              <a:gd name="T14" fmla="*/ 0 w 584"/>
              <a:gd name="T15" fmla="*/ 250 h 278"/>
              <a:gd name="T16" fmla="*/ 21 w 584"/>
              <a:gd name="T17" fmla="*/ 278 h 278"/>
              <a:gd name="T18" fmla="*/ 196 w 584"/>
              <a:gd name="T19" fmla="*/ 151 h 278"/>
              <a:gd name="T20" fmla="*/ 260 w 584"/>
              <a:gd name="T21" fmla="*/ 237 h 278"/>
              <a:gd name="T22" fmla="*/ 270 w 584"/>
              <a:gd name="T23" fmla="*/ 252 h 278"/>
              <a:gd name="T24" fmla="*/ 284 w 584"/>
              <a:gd name="T25" fmla="*/ 241 h 278"/>
              <a:gd name="T26" fmla="*/ 490 w 584"/>
              <a:gd name="T27" fmla="*/ 91 h 278"/>
              <a:gd name="T28" fmla="*/ 490 w 584"/>
              <a:gd name="T29" fmla="*/ 91 h 278"/>
              <a:gd name="T30" fmla="*/ 512 w 584"/>
              <a:gd name="T31" fmla="*/ 120 h 278"/>
              <a:gd name="T32" fmla="*/ 584 w 584"/>
              <a:gd name="T33" fmla="*/ 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84" h="278">
                <a:moveTo>
                  <a:pt x="584" y="0"/>
                </a:moveTo>
                <a:lnTo>
                  <a:pt x="449" y="31"/>
                </a:lnTo>
                <a:lnTo>
                  <a:pt x="469" y="62"/>
                </a:lnTo>
                <a:lnTo>
                  <a:pt x="278" y="200"/>
                </a:lnTo>
                <a:lnTo>
                  <a:pt x="214" y="116"/>
                </a:lnTo>
                <a:lnTo>
                  <a:pt x="204" y="101"/>
                </a:lnTo>
                <a:lnTo>
                  <a:pt x="190" y="112"/>
                </a:lnTo>
                <a:lnTo>
                  <a:pt x="0" y="250"/>
                </a:lnTo>
                <a:lnTo>
                  <a:pt x="21" y="278"/>
                </a:lnTo>
                <a:lnTo>
                  <a:pt x="196" y="151"/>
                </a:lnTo>
                <a:lnTo>
                  <a:pt x="260" y="237"/>
                </a:lnTo>
                <a:lnTo>
                  <a:pt x="270" y="252"/>
                </a:lnTo>
                <a:lnTo>
                  <a:pt x="284" y="241"/>
                </a:lnTo>
                <a:lnTo>
                  <a:pt x="490" y="91"/>
                </a:lnTo>
                <a:lnTo>
                  <a:pt x="490" y="91"/>
                </a:lnTo>
                <a:lnTo>
                  <a:pt x="512" y="120"/>
                </a:lnTo>
                <a:lnTo>
                  <a:pt x="584" y="0"/>
                </a:ln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文本框 17"/>
          <p:cNvSpPr txBox="1"/>
          <p:nvPr/>
        </p:nvSpPr>
        <p:spPr>
          <a:xfrm>
            <a:off x="736829" y="3293098"/>
            <a:ext cx="1782793" cy="400110"/>
          </a:xfrm>
          <a:prstGeom prst="rect">
            <a:avLst/>
          </a:prstGeom>
          <a:noFill/>
        </p:spPr>
        <p:txBody>
          <a:bodyPr wrap="square" rtlCol="0">
            <a:spAutoFit/>
          </a:bodyPr>
          <a:lstStyle/>
          <a:p>
            <a:r>
              <a:rPr lang="zh-CN" altLang="zh-CN" sz="2000" dirty="0"/>
              <a:t>登记前的工作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2" name="矩形 1"/>
          <p:cNvSpPr/>
          <p:nvPr/>
        </p:nvSpPr>
        <p:spPr>
          <a:xfrm>
            <a:off x="2975669" y="1507994"/>
            <a:ext cx="8166340" cy="4399915"/>
          </a:xfrm>
          <a:prstGeom prst="rect">
            <a:avLst/>
          </a:prstGeom>
        </p:spPr>
        <p:txBody>
          <a:bodyPr wrap="square">
            <a:spAutoFit/>
          </a:bodyPr>
          <a:lstStyle/>
          <a:p>
            <a:pPr indent="355600" algn="just">
              <a:lnSpc>
                <a:spcPct val="200000"/>
              </a:lnSpc>
              <a:spcAft>
                <a:spcPts val="0"/>
              </a:spcAft>
            </a:pPr>
            <a:r>
              <a:rPr lang="zh-CN" altLang="zh-CN" sz="2000" kern="100" dirty="0">
                <a:latin typeface="微软雅黑" panose="020B0503020204020204" pitchFamily="34" charset="-122"/>
                <a:ea typeface="微软雅黑" panose="020B0503020204020204" pitchFamily="34" charset="-122"/>
                <a:cs typeface="宋体" panose="02010600030101010101" pitchFamily="2" charset="-122"/>
              </a:rPr>
              <a:t>（一）通过参加业务集中培训和在线学习，认真学习《第七次全国人口普查方案》和有关细则，熟练掌握人口普查的各项工作技能。</a:t>
            </a:r>
            <a:endParaRPr lang="zh-CN" altLang="zh-CN" sz="20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200000"/>
              </a:lnSpc>
              <a:spcAft>
                <a:spcPts val="0"/>
              </a:spcAft>
            </a:pPr>
            <a:r>
              <a:rPr lang="zh-CN" altLang="zh-CN" sz="2000" kern="100" dirty="0">
                <a:latin typeface="微软雅黑" panose="020B0503020204020204" pitchFamily="34" charset="-122"/>
                <a:ea typeface="微软雅黑" panose="020B0503020204020204" pitchFamily="34" charset="-122"/>
                <a:cs typeface="宋体" panose="02010600030101010101" pitchFamily="2" charset="-122"/>
              </a:rPr>
              <a:t>（二）在培训普查员时，做好辅导工作。</a:t>
            </a:r>
            <a:endParaRPr lang="zh-CN" altLang="zh-CN" sz="20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200000"/>
              </a:lnSpc>
              <a:spcAft>
                <a:spcPts val="0"/>
              </a:spcAft>
            </a:pPr>
            <a:r>
              <a:rPr lang="zh-CN" altLang="zh-CN" sz="2000" kern="100" dirty="0">
                <a:latin typeface="微软雅黑" panose="020B0503020204020204" pitchFamily="34" charset="-122"/>
                <a:ea typeface="微软雅黑" panose="020B0503020204020204" pitchFamily="34" charset="-122"/>
                <a:cs typeface="宋体" panose="02010600030101010101" pitchFamily="2" charset="-122"/>
              </a:rPr>
              <a:t>（三）</a:t>
            </a:r>
            <a:r>
              <a:rPr lang="zh-CN" altLang="zh-CN" sz="20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明确普查区内所负责普查小区的地域范围，做到界限清楚。</a:t>
            </a:r>
            <a:endParaRPr lang="zh-CN" altLang="zh-CN" sz="20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200000"/>
              </a:lnSpc>
              <a:spcAft>
                <a:spcPts val="0"/>
              </a:spcAft>
            </a:pPr>
            <a:r>
              <a:rPr lang="zh-CN" altLang="zh-CN" sz="2000" kern="100" dirty="0">
                <a:latin typeface="微软雅黑" panose="020B0503020204020204" pitchFamily="34" charset="-122"/>
                <a:ea typeface="微软雅黑" panose="020B0503020204020204" pitchFamily="34" charset="-122"/>
                <a:cs typeface="宋体" panose="02010600030101010101" pitchFamily="2" charset="-122"/>
              </a:rPr>
              <a:t>（四）分配任务，告知普查员负责的普查小区范围。</a:t>
            </a:r>
            <a:endParaRPr lang="zh-CN" altLang="zh-CN" sz="20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200000"/>
              </a:lnSpc>
              <a:spcAft>
                <a:spcPts val="0"/>
              </a:spcAft>
            </a:pPr>
            <a:r>
              <a:rPr lang="zh-CN" altLang="zh-CN" sz="2000" kern="100" dirty="0">
                <a:latin typeface="微软雅黑" panose="020B0503020204020204" pitchFamily="34" charset="-122"/>
                <a:ea typeface="微软雅黑" panose="020B0503020204020204" pitchFamily="34" charset="-122"/>
                <a:cs typeface="宋体" panose="02010600030101010101" pitchFamily="2" charset="-122"/>
              </a:rPr>
              <a:t>（五）指导普查员制定工作计划，明确工作要求。</a:t>
            </a:r>
            <a:endParaRPr lang="zh-CN" altLang="zh-CN" sz="20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200000"/>
              </a:lnSpc>
              <a:spcAft>
                <a:spcPts val="0"/>
              </a:spcAft>
            </a:pPr>
            <a:r>
              <a:rPr lang="zh-CN" altLang="zh-CN" sz="2000" kern="100" dirty="0">
                <a:latin typeface="微软雅黑" panose="020B0503020204020204" pitchFamily="34" charset="-122"/>
                <a:ea typeface="微软雅黑" panose="020B0503020204020204" pitchFamily="34" charset="-122"/>
                <a:cs typeface="宋体" panose="02010600030101010101" pitchFamily="2" charset="-122"/>
              </a:rPr>
              <a:t>（六）分发普查用品。</a:t>
            </a:r>
            <a:endParaRPr lang="zh-CN" altLang="zh-CN" sz="2000" kern="100" dirty="0">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11" name="Freeform 46"/>
          <p:cNvSpPr/>
          <p:nvPr/>
        </p:nvSpPr>
        <p:spPr bwMode="auto">
          <a:xfrm>
            <a:off x="194518" y="2077077"/>
            <a:ext cx="2722124" cy="2444498"/>
          </a:xfrm>
          <a:custGeom>
            <a:avLst/>
            <a:gdLst>
              <a:gd name="T0" fmla="*/ 1149 w 1149"/>
              <a:gd name="T1" fmla="*/ 515 h 1030"/>
              <a:gd name="T2" fmla="*/ 1020 w 1149"/>
              <a:gd name="T3" fmla="*/ 412 h 1030"/>
              <a:gd name="T4" fmla="*/ 515 w 1149"/>
              <a:gd name="T5" fmla="*/ 0 h 1030"/>
              <a:gd name="T6" fmla="*/ 0 w 1149"/>
              <a:gd name="T7" fmla="*/ 515 h 1030"/>
              <a:gd name="T8" fmla="*/ 515 w 1149"/>
              <a:gd name="T9" fmla="*/ 1030 h 1030"/>
              <a:gd name="T10" fmla="*/ 1020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20" y="412"/>
                  <a:pt x="1020" y="412"/>
                  <a:pt x="1020" y="412"/>
                </a:cubicBezTo>
                <a:cubicBezTo>
                  <a:pt x="972" y="177"/>
                  <a:pt x="764" y="0"/>
                  <a:pt x="515" y="0"/>
                </a:cubicBezTo>
                <a:cubicBezTo>
                  <a:pt x="231" y="0"/>
                  <a:pt x="0" y="231"/>
                  <a:pt x="0" y="515"/>
                </a:cubicBezTo>
                <a:cubicBezTo>
                  <a:pt x="0" y="799"/>
                  <a:pt x="231" y="1030"/>
                  <a:pt x="515" y="1030"/>
                </a:cubicBezTo>
                <a:cubicBezTo>
                  <a:pt x="764" y="1030"/>
                  <a:pt x="972" y="853"/>
                  <a:pt x="1020"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47"/>
          <p:cNvSpPr>
            <a:spLocks noEditPoints="1"/>
          </p:cNvSpPr>
          <p:nvPr/>
        </p:nvSpPr>
        <p:spPr bwMode="auto">
          <a:xfrm>
            <a:off x="194518" y="2077077"/>
            <a:ext cx="2722124" cy="2444498"/>
          </a:xfrm>
          <a:custGeom>
            <a:avLst/>
            <a:gdLst>
              <a:gd name="T0" fmla="*/ 1020 w 1149"/>
              <a:gd name="T1" fmla="*/ 412 h 1030"/>
              <a:gd name="T2" fmla="*/ 515 w 1149"/>
              <a:gd name="T3" fmla="*/ 0 h 1030"/>
              <a:gd name="T4" fmla="*/ 0 w 1149"/>
              <a:gd name="T5" fmla="*/ 515 h 1030"/>
              <a:gd name="T6" fmla="*/ 515 w 1149"/>
              <a:gd name="T7" fmla="*/ 1030 h 1030"/>
              <a:gd name="T8" fmla="*/ 1020 w 1149"/>
              <a:gd name="T9" fmla="*/ 618 h 1030"/>
              <a:gd name="T10" fmla="*/ 1149 w 1149"/>
              <a:gd name="T11" fmla="*/ 515 h 1030"/>
              <a:gd name="T12" fmla="*/ 1020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20" y="412"/>
                </a:moveTo>
                <a:cubicBezTo>
                  <a:pt x="972" y="177"/>
                  <a:pt x="764" y="0"/>
                  <a:pt x="515" y="0"/>
                </a:cubicBezTo>
                <a:cubicBezTo>
                  <a:pt x="231" y="0"/>
                  <a:pt x="0" y="231"/>
                  <a:pt x="0" y="515"/>
                </a:cubicBezTo>
                <a:cubicBezTo>
                  <a:pt x="0" y="799"/>
                  <a:pt x="231" y="1030"/>
                  <a:pt x="515" y="1030"/>
                </a:cubicBezTo>
                <a:cubicBezTo>
                  <a:pt x="764" y="1030"/>
                  <a:pt x="972" y="853"/>
                  <a:pt x="1020" y="618"/>
                </a:cubicBezTo>
                <a:cubicBezTo>
                  <a:pt x="1149" y="515"/>
                  <a:pt x="1149" y="515"/>
                  <a:pt x="1149" y="515"/>
                </a:cubicBezTo>
                <a:lnTo>
                  <a:pt x="1020"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92D050"/>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6" name="Freeform 51"/>
          <p:cNvSpPr/>
          <p:nvPr/>
        </p:nvSpPr>
        <p:spPr bwMode="auto">
          <a:xfrm>
            <a:off x="849288" y="2625868"/>
            <a:ext cx="1176430" cy="560012"/>
          </a:xfrm>
          <a:custGeom>
            <a:avLst/>
            <a:gdLst>
              <a:gd name="T0" fmla="*/ 584 w 584"/>
              <a:gd name="T1" fmla="*/ 0 h 278"/>
              <a:gd name="T2" fmla="*/ 449 w 584"/>
              <a:gd name="T3" fmla="*/ 31 h 278"/>
              <a:gd name="T4" fmla="*/ 469 w 584"/>
              <a:gd name="T5" fmla="*/ 62 h 278"/>
              <a:gd name="T6" fmla="*/ 278 w 584"/>
              <a:gd name="T7" fmla="*/ 200 h 278"/>
              <a:gd name="T8" fmla="*/ 214 w 584"/>
              <a:gd name="T9" fmla="*/ 116 h 278"/>
              <a:gd name="T10" fmla="*/ 204 w 584"/>
              <a:gd name="T11" fmla="*/ 101 h 278"/>
              <a:gd name="T12" fmla="*/ 190 w 584"/>
              <a:gd name="T13" fmla="*/ 112 h 278"/>
              <a:gd name="T14" fmla="*/ 0 w 584"/>
              <a:gd name="T15" fmla="*/ 250 h 278"/>
              <a:gd name="T16" fmla="*/ 21 w 584"/>
              <a:gd name="T17" fmla="*/ 278 h 278"/>
              <a:gd name="T18" fmla="*/ 196 w 584"/>
              <a:gd name="T19" fmla="*/ 151 h 278"/>
              <a:gd name="T20" fmla="*/ 260 w 584"/>
              <a:gd name="T21" fmla="*/ 237 h 278"/>
              <a:gd name="T22" fmla="*/ 270 w 584"/>
              <a:gd name="T23" fmla="*/ 252 h 278"/>
              <a:gd name="T24" fmla="*/ 284 w 584"/>
              <a:gd name="T25" fmla="*/ 241 h 278"/>
              <a:gd name="T26" fmla="*/ 490 w 584"/>
              <a:gd name="T27" fmla="*/ 91 h 278"/>
              <a:gd name="T28" fmla="*/ 490 w 584"/>
              <a:gd name="T29" fmla="*/ 91 h 278"/>
              <a:gd name="T30" fmla="*/ 512 w 584"/>
              <a:gd name="T31" fmla="*/ 120 h 278"/>
              <a:gd name="T32" fmla="*/ 584 w 584"/>
              <a:gd name="T33" fmla="*/ 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84" h="278">
                <a:moveTo>
                  <a:pt x="584" y="0"/>
                </a:moveTo>
                <a:lnTo>
                  <a:pt x="449" y="31"/>
                </a:lnTo>
                <a:lnTo>
                  <a:pt x="469" y="62"/>
                </a:lnTo>
                <a:lnTo>
                  <a:pt x="278" y="200"/>
                </a:lnTo>
                <a:lnTo>
                  <a:pt x="214" y="116"/>
                </a:lnTo>
                <a:lnTo>
                  <a:pt x="204" y="101"/>
                </a:lnTo>
                <a:lnTo>
                  <a:pt x="190" y="112"/>
                </a:lnTo>
                <a:lnTo>
                  <a:pt x="0" y="250"/>
                </a:lnTo>
                <a:lnTo>
                  <a:pt x="21" y="278"/>
                </a:lnTo>
                <a:lnTo>
                  <a:pt x="196" y="151"/>
                </a:lnTo>
                <a:lnTo>
                  <a:pt x="260" y="237"/>
                </a:lnTo>
                <a:lnTo>
                  <a:pt x="270" y="252"/>
                </a:lnTo>
                <a:lnTo>
                  <a:pt x="284" y="241"/>
                </a:lnTo>
                <a:lnTo>
                  <a:pt x="490" y="91"/>
                </a:lnTo>
                <a:lnTo>
                  <a:pt x="490" y="91"/>
                </a:lnTo>
                <a:lnTo>
                  <a:pt x="512" y="120"/>
                </a:lnTo>
                <a:lnTo>
                  <a:pt x="584" y="0"/>
                </a:ln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文本框 17"/>
          <p:cNvSpPr txBox="1"/>
          <p:nvPr/>
        </p:nvSpPr>
        <p:spPr>
          <a:xfrm>
            <a:off x="650565" y="3336230"/>
            <a:ext cx="1782793" cy="400110"/>
          </a:xfrm>
          <a:prstGeom prst="rect">
            <a:avLst/>
          </a:prstGeom>
          <a:noFill/>
        </p:spPr>
        <p:txBody>
          <a:bodyPr wrap="square" rtlCol="0">
            <a:spAutoFit/>
          </a:bodyPr>
          <a:lstStyle/>
          <a:p>
            <a:r>
              <a:rPr lang="zh-CN" altLang="zh-CN" sz="2000" dirty="0"/>
              <a:t>登记前的工作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2" name="矩形 1"/>
          <p:cNvSpPr/>
          <p:nvPr/>
        </p:nvSpPr>
        <p:spPr>
          <a:xfrm>
            <a:off x="3076063" y="1254116"/>
            <a:ext cx="8166340" cy="5539105"/>
          </a:xfrm>
          <a:prstGeom prst="rect">
            <a:avLst/>
          </a:prstGeom>
        </p:spPr>
        <p:txBody>
          <a:bodyPr wrap="square">
            <a:spAutoFit/>
          </a:bodyPr>
          <a:lstStyle/>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（七）指导协助普查员做好电子采集设备的软件安装与调试。</a:t>
            </a:r>
            <a:endParaRPr lang="zh-CN" altLang="zh-CN" sz="24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（八）</a:t>
            </a:r>
            <a:r>
              <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协助村级普查小组做好本普查区的户籍资料和相关的人口资料的整理，并按普查小区分发给普查员，作为摸底和登记工作的参考。</a:t>
            </a:r>
            <a:endPar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（九）</a:t>
            </a:r>
            <a:r>
              <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组织普查员进行普查摸底工作，检查《户主姓名底册》所包括的范围与《普查小区图》规定的范围是否一致，检查建筑物及建筑物内住房单元有无遗漏、住户信息是否完整、准确。</a:t>
            </a:r>
            <a:endParaRPr lang="zh-CN" altLang="zh-CN" sz="20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endParaRPr lang="zh-CN" altLang="zh-CN" sz="20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67928" y="-271181"/>
            <a:ext cx="10515600" cy="1194435"/>
          </a:xfrm>
        </p:spPr>
        <p:txBody>
          <a:bodyPr>
            <a:normAutofit fontScale="90000"/>
          </a:bodyPr>
          <a:lstStyle/>
          <a:p>
            <a:br>
              <a:rPr lang="en-US" altLang="zh-CN" sz="4000" dirty="0" smtClean="0"/>
            </a:br>
            <a:r>
              <a:rPr lang="zh-CN" altLang="en-US" sz="4000" dirty="0" smtClean="0">
                <a:latin typeface="微软雅黑" panose="020B0503020204020204" pitchFamily="34" charset="-122"/>
                <a:ea typeface="微软雅黑" panose="020B0503020204020204" pitchFamily="34" charset="-122"/>
              </a:rPr>
              <a:t>主要内容</a:t>
            </a:r>
            <a:endParaRPr lang="zh-CN" altLang="en-US" sz="4000" dirty="0">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086485" y="1679024"/>
            <a:ext cx="10515600" cy="4351339"/>
          </a:xfrm>
        </p:spPr>
        <p:txBody>
          <a:bodyPr>
            <a:normAutofit/>
          </a:bodyPr>
          <a:lstStyle/>
          <a:p>
            <a:pPr>
              <a:lnSpc>
                <a:spcPct val="150000"/>
              </a:lnSpc>
            </a:pPr>
            <a:endParaRPr lang="zh-CN" altLang="zh-CN" dirty="0">
              <a:latin typeface="微软雅黑" panose="020B0503020204020204" pitchFamily="34" charset="-122"/>
              <a:ea typeface="微软雅黑" panose="020B0503020204020204" pitchFamily="34" charset="-122"/>
            </a:endParaRPr>
          </a:p>
          <a:p>
            <a:pPr>
              <a:lnSpc>
                <a:spcPct val="150000"/>
              </a:lnSpc>
            </a:pPr>
            <a:endParaRPr lang="zh-CN" altLang="zh-CN" dirty="0">
              <a:latin typeface="微软雅黑" panose="020B0503020204020204" pitchFamily="34" charset="-122"/>
              <a:ea typeface="微软雅黑" panose="020B0503020204020204" pitchFamily="34" charset="-122"/>
            </a:endParaRPr>
          </a:p>
          <a:p>
            <a:pPr>
              <a:lnSpc>
                <a:spcPct val="150000"/>
              </a:lnSpc>
            </a:pPr>
            <a:endParaRPr lang="zh-CN" altLang="zh-CN" dirty="0">
              <a:latin typeface="微软雅黑" panose="020B0503020204020204" pitchFamily="34" charset="-122"/>
              <a:ea typeface="微软雅黑" panose="020B0503020204020204" pitchFamily="34" charset="-122"/>
            </a:endParaRPr>
          </a:p>
          <a:p>
            <a:endParaRPr lang="zh-CN" altLang="en-US" dirty="0"/>
          </a:p>
        </p:txBody>
      </p:sp>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30" name="流程图: 可选过程 29"/>
          <p:cNvSpPr/>
          <p:nvPr/>
        </p:nvSpPr>
        <p:spPr>
          <a:xfrm>
            <a:off x="1275080" y="2090420"/>
            <a:ext cx="4634865" cy="595630"/>
          </a:xfrm>
          <a:prstGeom prst="flowChartAlternateProcess">
            <a:avLst/>
          </a:prstGeom>
          <a:solidFill>
            <a:schemeClr val="accent5">
              <a:lumMod val="60000"/>
              <a:lumOff val="40000"/>
              <a:alpha val="41000"/>
            </a:scheme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zh-CN" sz="2200" dirty="0" smtClean="0">
                <a:solidFill>
                  <a:schemeClr val="tx1"/>
                </a:solidFill>
                <a:latin typeface="微软雅黑" panose="020B0503020204020204" pitchFamily="34" charset="-122"/>
                <a:ea typeface="微软雅黑" panose="020B0503020204020204" pitchFamily="34" charset="-122"/>
                <a:sym typeface="+mn-ea"/>
              </a:rPr>
              <a:t>一、普查</a:t>
            </a:r>
            <a:r>
              <a:rPr lang="zh-CN" altLang="zh-CN" sz="2200" dirty="0">
                <a:solidFill>
                  <a:schemeClr val="tx1"/>
                </a:solidFill>
                <a:latin typeface="微软雅黑" panose="020B0503020204020204" pitchFamily="34" charset="-122"/>
                <a:ea typeface="微软雅黑" panose="020B0503020204020204" pitchFamily="34" charset="-122"/>
                <a:sym typeface="+mn-ea"/>
              </a:rPr>
              <a:t>指导员和普查员的选聘</a:t>
            </a:r>
            <a:endParaRPr lang="zh-CN" altLang="zh-CN" sz="2200" dirty="0">
              <a:solidFill>
                <a:schemeClr val="tx1"/>
              </a:solidFill>
              <a:latin typeface="微软雅黑" panose="020B0503020204020204" pitchFamily="34" charset="-122"/>
              <a:ea typeface="微软雅黑" panose="020B0503020204020204" pitchFamily="34" charset="-122"/>
              <a:sym typeface="+mn-ea"/>
            </a:endParaRPr>
          </a:p>
        </p:txBody>
      </p:sp>
      <p:sp>
        <p:nvSpPr>
          <p:cNvPr id="31" name="流程图: 可选过程 30"/>
          <p:cNvSpPr/>
          <p:nvPr/>
        </p:nvSpPr>
        <p:spPr>
          <a:xfrm>
            <a:off x="6257290" y="2090420"/>
            <a:ext cx="4730115" cy="595630"/>
          </a:xfrm>
          <a:prstGeom prst="flowChartAlternateProcess">
            <a:avLst/>
          </a:prstGeom>
          <a:solidFill>
            <a:schemeClr val="accent5">
              <a:lumMod val="60000"/>
              <a:lumOff val="40000"/>
              <a:alpha val="41000"/>
            </a:scheme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zh-CN" sz="2200" dirty="0">
                <a:solidFill>
                  <a:schemeClr val="tx1"/>
                </a:solidFill>
                <a:latin typeface="微软雅黑" panose="020B0503020204020204" pitchFamily="34" charset="-122"/>
                <a:ea typeface="微软雅黑" panose="020B0503020204020204" pitchFamily="34" charset="-122"/>
                <a:sym typeface="+mn-ea"/>
              </a:rPr>
              <a:t>二.普查指导员和普查员的培训</a:t>
            </a:r>
            <a:endParaRPr lang="zh-CN" altLang="zh-CN" sz="2200" dirty="0">
              <a:solidFill>
                <a:schemeClr val="tx1"/>
              </a:solidFill>
              <a:latin typeface="微软雅黑" panose="020B0503020204020204" pitchFamily="34" charset="-122"/>
              <a:ea typeface="微软雅黑" panose="020B0503020204020204" pitchFamily="34" charset="-122"/>
              <a:sym typeface="+mn-ea"/>
            </a:endParaRPr>
          </a:p>
        </p:txBody>
      </p:sp>
      <p:sp>
        <p:nvSpPr>
          <p:cNvPr id="32" name="流程图: 可选过程 31"/>
          <p:cNvSpPr/>
          <p:nvPr/>
        </p:nvSpPr>
        <p:spPr>
          <a:xfrm>
            <a:off x="1275080" y="3042285"/>
            <a:ext cx="4634230" cy="595630"/>
          </a:xfrm>
          <a:prstGeom prst="flowChartAlternateProcess">
            <a:avLst/>
          </a:prstGeom>
          <a:solidFill>
            <a:schemeClr val="accent5">
              <a:lumMod val="60000"/>
              <a:lumOff val="40000"/>
              <a:alpha val="41000"/>
            </a:scheme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zh-CN" sz="2200" dirty="0">
                <a:solidFill>
                  <a:schemeClr val="tx1"/>
                </a:solidFill>
                <a:latin typeface="微软雅黑" panose="020B0503020204020204" pitchFamily="34" charset="-122"/>
                <a:ea typeface="微软雅黑" panose="020B0503020204020204" pitchFamily="34" charset="-122"/>
                <a:sym typeface="+mn-ea"/>
              </a:rPr>
              <a:t>三.普查指导员和普查员的管理</a:t>
            </a:r>
            <a:endParaRPr lang="zh-CN" altLang="zh-CN" sz="2200" dirty="0">
              <a:solidFill>
                <a:schemeClr val="tx1"/>
              </a:solidFill>
              <a:latin typeface="微软雅黑" panose="020B0503020204020204" pitchFamily="34" charset="-122"/>
              <a:ea typeface="微软雅黑" panose="020B0503020204020204" pitchFamily="34" charset="-122"/>
              <a:sym typeface="+mn-ea"/>
            </a:endParaRPr>
          </a:p>
        </p:txBody>
      </p:sp>
      <p:sp>
        <p:nvSpPr>
          <p:cNvPr id="33" name="流程图: 可选过程 32"/>
          <p:cNvSpPr/>
          <p:nvPr/>
        </p:nvSpPr>
        <p:spPr>
          <a:xfrm>
            <a:off x="6257290" y="3042285"/>
            <a:ext cx="4730115" cy="595630"/>
          </a:xfrm>
          <a:prstGeom prst="flowChartAlternateProcess">
            <a:avLst/>
          </a:prstGeom>
          <a:solidFill>
            <a:schemeClr val="accent5">
              <a:lumMod val="60000"/>
              <a:lumOff val="40000"/>
              <a:alpha val="41000"/>
            </a:scheme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zh-CN" sz="2200" dirty="0">
                <a:solidFill>
                  <a:schemeClr val="tx1"/>
                </a:solidFill>
                <a:latin typeface="微软雅黑" panose="020B0503020204020204" pitchFamily="34" charset="-122"/>
                <a:ea typeface="微软雅黑" panose="020B0503020204020204" pitchFamily="34" charset="-122"/>
                <a:sym typeface="+mn-ea"/>
              </a:rPr>
              <a:t>四.普查指导员工作职责</a:t>
            </a:r>
            <a:endParaRPr lang="zh-CN" altLang="zh-CN" sz="2200" dirty="0">
              <a:solidFill>
                <a:schemeClr val="tx1"/>
              </a:solidFill>
              <a:latin typeface="微软雅黑" panose="020B0503020204020204" pitchFamily="34" charset="-122"/>
              <a:ea typeface="微软雅黑" panose="020B0503020204020204" pitchFamily="34" charset="-122"/>
              <a:sym typeface="+mn-ea"/>
            </a:endParaRPr>
          </a:p>
        </p:txBody>
      </p:sp>
      <p:sp>
        <p:nvSpPr>
          <p:cNvPr id="34" name="流程图: 可选过程 33"/>
          <p:cNvSpPr/>
          <p:nvPr/>
        </p:nvSpPr>
        <p:spPr>
          <a:xfrm>
            <a:off x="1275080" y="3968750"/>
            <a:ext cx="4634230" cy="595630"/>
          </a:xfrm>
          <a:prstGeom prst="flowChartAlternateProcess">
            <a:avLst/>
          </a:prstGeom>
          <a:solidFill>
            <a:schemeClr val="accent5">
              <a:lumMod val="60000"/>
              <a:lumOff val="40000"/>
              <a:alpha val="41000"/>
            </a:scheme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buClrTx/>
              <a:buSzTx/>
              <a:buFontTx/>
            </a:pPr>
            <a:r>
              <a:rPr lang="zh-CN" altLang="zh-CN" sz="2200" dirty="0">
                <a:solidFill>
                  <a:schemeClr val="tx1"/>
                </a:solidFill>
                <a:latin typeface="微软雅黑" panose="020B0503020204020204" pitchFamily="34" charset="-122"/>
                <a:ea typeface="微软雅黑" panose="020B0503020204020204" pitchFamily="34" charset="-122"/>
                <a:sym typeface="+mn-ea"/>
              </a:rPr>
              <a:t>五.普查员工作职责</a:t>
            </a:r>
            <a:endParaRPr lang="zh-CN" altLang="zh-CN" sz="2200" dirty="0">
              <a:solidFill>
                <a:schemeClr val="tx1"/>
              </a:solidFill>
              <a:latin typeface="微软雅黑" panose="020B0503020204020204" pitchFamily="34" charset="-122"/>
              <a:ea typeface="微软雅黑" panose="020B0503020204020204" pitchFamily="34" charset="-122"/>
              <a:sym typeface="+mn-ea"/>
            </a:endParaRPr>
          </a:p>
        </p:txBody>
      </p:sp>
      <p:sp>
        <p:nvSpPr>
          <p:cNvPr id="35" name="流程图: 可选过程 34"/>
          <p:cNvSpPr/>
          <p:nvPr/>
        </p:nvSpPr>
        <p:spPr>
          <a:xfrm>
            <a:off x="6257290" y="3968750"/>
            <a:ext cx="4730115" cy="595630"/>
          </a:xfrm>
          <a:prstGeom prst="flowChartAlternateProcess">
            <a:avLst/>
          </a:prstGeom>
          <a:solidFill>
            <a:schemeClr val="accent5">
              <a:lumMod val="60000"/>
              <a:lumOff val="40000"/>
              <a:alpha val="41000"/>
            </a:scheme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buClrTx/>
              <a:buSzTx/>
              <a:buFontTx/>
            </a:pPr>
            <a:r>
              <a:rPr lang="zh-CN" altLang="zh-CN" sz="2200" dirty="0">
                <a:solidFill>
                  <a:schemeClr val="tx1"/>
                </a:solidFill>
                <a:latin typeface="微软雅黑" panose="020B0503020204020204" pitchFamily="34" charset="-122"/>
                <a:ea typeface="微软雅黑" panose="020B0503020204020204" pitchFamily="34" charset="-122"/>
                <a:sym typeface="+mn-ea"/>
              </a:rPr>
              <a:t>六</a:t>
            </a:r>
            <a:r>
              <a:rPr lang="zh-CN" altLang="zh-CN" sz="2200" dirty="0">
                <a:solidFill>
                  <a:schemeClr val="tx1"/>
                </a:solidFill>
                <a:latin typeface="微软雅黑" panose="020B0503020204020204" pitchFamily="34" charset="-122"/>
                <a:ea typeface="微软雅黑" panose="020B0503020204020204" pitchFamily="34" charset="-122"/>
                <a:sym typeface="+mn-ea"/>
              </a:rPr>
              <a:t>.普查指导员和普查员信息登记表</a:t>
            </a:r>
            <a:endParaRPr lang="zh-CN" altLang="zh-CN" sz="2200" dirty="0">
              <a:solidFill>
                <a:schemeClr val="tx1"/>
              </a:solidFill>
              <a:latin typeface="微软雅黑" panose="020B0503020204020204" pitchFamily="34" charset="-122"/>
              <a:ea typeface="微软雅黑" panose="020B0503020204020204" pitchFamily="34" charset="-122"/>
              <a:sym typeface="+mn-ea"/>
            </a:endParaRPr>
          </a:p>
        </p:txBody>
      </p:sp>
      <p:sp>
        <p:nvSpPr>
          <p:cNvPr id="36" name="流程图: 可选过程 35"/>
          <p:cNvSpPr/>
          <p:nvPr/>
        </p:nvSpPr>
        <p:spPr>
          <a:xfrm>
            <a:off x="3825875" y="4881245"/>
            <a:ext cx="4575175" cy="595630"/>
          </a:xfrm>
          <a:prstGeom prst="flowChartAlternateProcess">
            <a:avLst/>
          </a:prstGeom>
          <a:solidFill>
            <a:schemeClr val="accent5">
              <a:lumMod val="60000"/>
              <a:lumOff val="40000"/>
              <a:alpha val="41000"/>
            </a:scheme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buClrTx/>
              <a:buSzTx/>
              <a:buFontTx/>
            </a:pPr>
            <a:r>
              <a:rPr lang="zh-CN" altLang="zh-CN" sz="2200" dirty="0">
                <a:solidFill>
                  <a:schemeClr val="tx1"/>
                </a:solidFill>
                <a:latin typeface="微软雅黑" panose="020B0503020204020204" pitchFamily="34" charset="-122"/>
                <a:ea typeface="微软雅黑" panose="020B0503020204020204" pitchFamily="34" charset="-122"/>
                <a:sym typeface="+mn-ea"/>
              </a:rPr>
              <a:t>七.几个注意事项</a:t>
            </a:r>
            <a:endParaRPr lang="zh-CN" altLang="zh-CN" sz="2200" dirty="0">
              <a:solidFill>
                <a:schemeClr val="tx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11" name="Freeform 46"/>
          <p:cNvSpPr/>
          <p:nvPr/>
        </p:nvSpPr>
        <p:spPr bwMode="auto">
          <a:xfrm>
            <a:off x="194518" y="2077077"/>
            <a:ext cx="2722124" cy="2444498"/>
          </a:xfrm>
          <a:custGeom>
            <a:avLst/>
            <a:gdLst>
              <a:gd name="T0" fmla="*/ 1149 w 1149"/>
              <a:gd name="T1" fmla="*/ 515 h 1030"/>
              <a:gd name="T2" fmla="*/ 1020 w 1149"/>
              <a:gd name="T3" fmla="*/ 412 h 1030"/>
              <a:gd name="T4" fmla="*/ 515 w 1149"/>
              <a:gd name="T5" fmla="*/ 0 h 1030"/>
              <a:gd name="T6" fmla="*/ 0 w 1149"/>
              <a:gd name="T7" fmla="*/ 515 h 1030"/>
              <a:gd name="T8" fmla="*/ 515 w 1149"/>
              <a:gd name="T9" fmla="*/ 1030 h 1030"/>
              <a:gd name="T10" fmla="*/ 1020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20" y="412"/>
                  <a:pt x="1020" y="412"/>
                  <a:pt x="1020" y="412"/>
                </a:cubicBezTo>
                <a:cubicBezTo>
                  <a:pt x="972" y="177"/>
                  <a:pt x="764" y="0"/>
                  <a:pt x="515" y="0"/>
                </a:cubicBezTo>
                <a:cubicBezTo>
                  <a:pt x="231" y="0"/>
                  <a:pt x="0" y="231"/>
                  <a:pt x="0" y="515"/>
                </a:cubicBezTo>
                <a:cubicBezTo>
                  <a:pt x="0" y="799"/>
                  <a:pt x="231" y="1030"/>
                  <a:pt x="515" y="1030"/>
                </a:cubicBezTo>
                <a:cubicBezTo>
                  <a:pt x="764" y="1030"/>
                  <a:pt x="972" y="853"/>
                  <a:pt x="1020"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47"/>
          <p:cNvSpPr>
            <a:spLocks noEditPoints="1"/>
          </p:cNvSpPr>
          <p:nvPr/>
        </p:nvSpPr>
        <p:spPr bwMode="auto">
          <a:xfrm>
            <a:off x="194518" y="2077077"/>
            <a:ext cx="2722124" cy="2444498"/>
          </a:xfrm>
          <a:custGeom>
            <a:avLst/>
            <a:gdLst>
              <a:gd name="T0" fmla="*/ 1020 w 1149"/>
              <a:gd name="T1" fmla="*/ 412 h 1030"/>
              <a:gd name="T2" fmla="*/ 515 w 1149"/>
              <a:gd name="T3" fmla="*/ 0 h 1030"/>
              <a:gd name="T4" fmla="*/ 0 w 1149"/>
              <a:gd name="T5" fmla="*/ 515 h 1030"/>
              <a:gd name="T6" fmla="*/ 515 w 1149"/>
              <a:gd name="T7" fmla="*/ 1030 h 1030"/>
              <a:gd name="T8" fmla="*/ 1020 w 1149"/>
              <a:gd name="T9" fmla="*/ 618 h 1030"/>
              <a:gd name="T10" fmla="*/ 1149 w 1149"/>
              <a:gd name="T11" fmla="*/ 515 h 1030"/>
              <a:gd name="T12" fmla="*/ 1020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20" y="412"/>
                </a:moveTo>
                <a:cubicBezTo>
                  <a:pt x="972" y="177"/>
                  <a:pt x="764" y="0"/>
                  <a:pt x="515" y="0"/>
                </a:cubicBezTo>
                <a:cubicBezTo>
                  <a:pt x="231" y="0"/>
                  <a:pt x="0" y="231"/>
                  <a:pt x="0" y="515"/>
                </a:cubicBezTo>
                <a:cubicBezTo>
                  <a:pt x="0" y="799"/>
                  <a:pt x="231" y="1030"/>
                  <a:pt x="515" y="1030"/>
                </a:cubicBezTo>
                <a:cubicBezTo>
                  <a:pt x="764" y="1030"/>
                  <a:pt x="972" y="853"/>
                  <a:pt x="1020" y="618"/>
                </a:cubicBezTo>
                <a:cubicBezTo>
                  <a:pt x="1149" y="515"/>
                  <a:pt x="1149" y="515"/>
                  <a:pt x="1149" y="515"/>
                </a:cubicBezTo>
                <a:lnTo>
                  <a:pt x="1020"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92D050"/>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6" name="Freeform 51"/>
          <p:cNvSpPr/>
          <p:nvPr/>
        </p:nvSpPr>
        <p:spPr bwMode="auto">
          <a:xfrm>
            <a:off x="849288" y="2625868"/>
            <a:ext cx="1176430" cy="560012"/>
          </a:xfrm>
          <a:custGeom>
            <a:avLst/>
            <a:gdLst>
              <a:gd name="T0" fmla="*/ 584 w 584"/>
              <a:gd name="T1" fmla="*/ 0 h 278"/>
              <a:gd name="T2" fmla="*/ 449 w 584"/>
              <a:gd name="T3" fmla="*/ 31 h 278"/>
              <a:gd name="T4" fmla="*/ 469 w 584"/>
              <a:gd name="T5" fmla="*/ 62 h 278"/>
              <a:gd name="T6" fmla="*/ 278 w 584"/>
              <a:gd name="T7" fmla="*/ 200 h 278"/>
              <a:gd name="T8" fmla="*/ 214 w 584"/>
              <a:gd name="T9" fmla="*/ 116 h 278"/>
              <a:gd name="T10" fmla="*/ 204 w 584"/>
              <a:gd name="T11" fmla="*/ 101 h 278"/>
              <a:gd name="T12" fmla="*/ 190 w 584"/>
              <a:gd name="T13" fmla="*/ 112 h 278"/>
              <a:gd name="T14" fmla="*/ 0 w 584"/>
              <a:gd name="T15" fmla="*/ 250 h 278"/>
              <a:gd name="T16" fmla="*/ 21 w 584"/>
              <a:gd name="T17" fmla="*/ 278 h 278"/>
              <a:gd name="T18" fmla="*/ 196 w 584"/>
              <a:gd name="T19" fmla="*/ 151 h 278"/>
              <a:gd name="T20" fmla="*/ 260 w 584"/>
              <a:gd name="T21" fmla="*/ 237 h 278"/>
              <a:gd name="T22" fmla="*/ 270 w 584"/>
              <a:gd name="T23" fmla="*/ 252 h 278"/>
              <a:gd name="T24" fmla="*/ 284 w 584"/>
              <a:gd name="T25" fmla="*/ 241 h 278"/>
              <a:gd name="T26" fmla="*/ 490 w 584"/>
              <a:gd name="T27" fmla="*/ 91 h 278"/>
              <a:gd name="T28" fmla="*/ 490 w 584"/>
              <a:gd name="T29" fmla="*/ 91 h 278"/>
              <a:gd name="T30" fmla="*/ 512 w 584"/>
              <a:gd name="T31" fmla="*/ 120 h 278"/>
              <a:gd name="T32" fmla="*/ 584 w 584"/>
              <a:gd name="T33" fmla="*/ 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84" h="278">
                <a:moveTo>
                  <a:pt x="584" y="0"/>
                </a:moveTo>
                <a:lnTo>
                  <a:pt x="449" y="31"/>
                </a:lnTo>
                <a:lnTo>
                  <a:pt x="469" y="62"/>
                </a:lnTo>
                <a:lnTo>
                  <a:pt x="278" y="200"/>
                </a:lnTo>
                <a:lnTo>
                  <a:pt x="214" y="116"/>
                </a:lnTo>
                <a:lnTo>
                  <a:pt x="204" y="101"/>
                </a:lnTo>
                <a:lnTo>
                  <a:pt x="190" y="112"/>
                </a:lnTo>
                <a:lnTo>
                  <a:pt x="0" y="250"/>
                </a:lnTo>
                <a:lnTo>
                  <a:pt x="21" y="278"/>
                </a:lnTo>
                <a:lnTo>
                  <a:pt x="196" y="151"/>
                </a:lnTo>
                <a:lnTo>
                  <a:pt x="260" y="237"/>
                </a:lnTo>
                <a:lnTo>
                  <a:pt x="270" y="252"/>
                </a:lnTo>
                <a:lnTo>
                  <a:pt x="284" y="241"/>
                </a:lnTo>
                <a:lnTo>
                  <a:pt x="490" y="91"/>
                </a:lnTo>
                <a:lnTo>
                  <a:pt x="490" y="91"/>
                </a:lnTo>
                <a:lnTo>
                  <a:pt x="512" y="120"/>
                </a:lnTo>
                <a:lnTo>
                  <a:pt x="584" y="0"/>
                </a:ln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文本框 17"/>
          <p:cNvSpPr txBox="1"/>
          <p:nvPr/>
        </p:nvSpPr>
        <p:spPr>
          <a:xfrm>
            <a:off x="650565" y="3336230"/>
            <a:ext cx="1782793" cy="400110"/>
          </a:xfrm>
          <a:prstGeom prst="rect">
            <a:avLst/>
          </a:prstGeom>
          <a:noFill/>
        </p:spPr>
        <p:txBody>
          <a:bodyPr wrap="square" rtlCol="0">
            <a:spAutoFit/>
          </a:bodyPr>
          <a:lstStyle/>
          <a:p>
            <a:r>
              <a:rPr lang="zh-CN" altLang="zh-CN" sz="2000" dirty="0"/>
              <a:t>登记前的工作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2" name="矩形 1"/>
          <p:cNvSpPr/>
          <p:nvPr/>
        </p:nvSpPr>
        <p:spPr>
          <a:xfrm>
            <a:off x="3088128" y="1362066"/>
            <a:ext cx="8166340" cy="3876675"/>
          </a:xfrm>
          <a:prstGeom prst="rect">
            <a:avLst/>
          </a:prstGeom>
        </p:spPr>
        <p:txBody>
          <a:bodyPr wrap="square">
            <a:spAutoFit/>
          </a:bodyPr>
          <a:lstStyle/>
          <a:p>
            <a:pPr indent="355600" algn="just">
              <a:lnSpc>
                <a:spcPct val="150000"/>
              </a:lnSpc>
              <a:spcAft>
                <a:spcPts val="0"/>
              </a:spcAft>
            </a:pPr>
            <a:endParaRPr lang="zh-CN" altLang="zh-CN" sz="20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（十）</a:t>
            </a:r>
            <a:r>
              <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检查普查员在摸底时是否按要求询问住户自主填报的意愿，是否及时提供自主填报的帐号信息，并讲解注意事项。</a:t>
            </a:r>
            <a:endPar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（十一）</a:t>
            </a:r>
            <a:r>
              <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掌握各普查小区的人口底数（特别是现有人口、户籍人口、出生和死亡人口、港澳台居民及外籍人员），及时发现问题，并组织普查员认真核实修改。</a:t>
            </a:r>
            <a:endPar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9" name="Freeform 44"/>
          <p:cNvSpPr/>
          <p:nvPr/>
        </p:nvSpPr>
        <p:spPr bwMode="auto">
          <a:xfrm>
            <a:off x="452459" y="2154715"/>
            <a:ext cx="2719821" cy="2444498"/>
          </a:xfrm>
          <a:custGeom>
            <a:avLst/>
            <a:gdLst>
              <a:gd name="T0" fmla="*/ 1148 w 1148"/>
              <a:gd name="T1" fmla="*/ 515 h 1030"/>
              <a:gd name="T2" fmla="*/ 1019 w 1148"/>
              <a:gd name="T3" fmla="*/ 412 h 1030"/>
              <a:gd name="T4" fmla="*/ 515 w 1148"/>
              <a:gd name="T5" fmla="*/ 0 h 1030"/>
              <a:gd name="T6" fmla="*/ 0 w 1148"/>
              <a:gd name="T7" fmla="*/ 515 h 1030"/>
              <a:gd name="T8" fmla="*/ 515 w 1148"/>
              <a:gd name="T9" fmla="*/ 1030 h 1030"/>
              <a:gd name="T10" fmla="*/ 1019 w 1148"/>
              <a:gd name="T11" fmla="*/ 618 h 1030"/>
              <a:gd name="T12" fmla="*/ 1148 w 1148"/>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8" h="1030">
                <a:moveTo>
                  <a:pt x="1148" y="515"/>
                </a:moveTo>
                <a:cubicBezTo>
                  <a:pt x="1019" y="412"/>
                  <a:pt x="1019" y="412"/>
                  <a:pt x="1019" y="412"/>
                </a:cubicBezTo>
                <a:cubicBezTo>
                  <a:pt x="971" y="177"/>
                  <a:pt x="763" y="0"/>
                  <a:pt x="515" y="0"/>
                </a:cubicBezTo>
                <a:cubicBezTo>
                  <a:pt x="230" y="0"/>
                  <a:pt x="0" y="231"/>
                  <a:pt x="0" y="515"/>
                </a:cubicBezTo>
                <a:cubicBezTo>
                  <a:pt x="0" y="799"/>
                  <a:pt x="230" y="1030"/>
                  <a:pt x="515" y="1030"/>
                </a:cubicBezTo>
                <a:cubicBezTo>
                  <a:pt x="763" y="1030"/>
                  <a:pt x="971" y="853"/>
                  <a:pt x="1019" y="618"/>
                </a:cubicBezTo>
                <a:lnTo>
                  <a:pt x="1148"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45"/>
          <p:cNvSpPr>
            <a:spLocks noEditPoints="1"/>
          </p:cNvSpPr>
          <p:nvPr/>
        </p:nvSpPr>
        <p:spPr bwMode="auto">
          <a:xfrm>
            <a:off x="452459" y="2154715"/>
            <a:ext cx="2719821" cy="2444498"/>
          </a:xfrm>
          <a:custGeom>
            <a:avLst/>
            <a:gdLst>
              <a:gd name="T0" fmla="*/ 1019 w 1148"/>
              <a:gd name="T1" fmla="*/ 412 h 1030"/>
              <a:gd name="T2" fmla="*/ 515 w 1148"/>
              <a:gd name="T3" fmla="*/ 0 h 1030"/>
              <a:gd name="T4" fmla="*/ 0 w 1148"/>
              <a:gd name="T5" fmla="*/ 515 h 1030"/>
              <a:gd name="T6" fmla="*/ 515 w 1148"/>
              <a:gd name="T7" fmla="*/ 1030 h 1030"/>
              <a:gd name="T8" fmla="*/ 1019 w 1148"/>
              <a:gd name="T9" fmla="*/ 618 h 1030"/>
              <a:gd name="T10" fmla="*/ 1148 w 1148"/>
              <a:gd name="T11" fmla="*/ 515 h 1030"/>
              <a:gd name="T12" fmla="*/ 1019 w 1148"/>
              <a:gd name="T13" fmla="*/ 412 h 1030"/>
              <a:gd name="T14" fmla="*/ 515 w 1148"/>
              <a:gd name="T15" fmla="*/ 979 h 1030"/>
              <a:gd name="T16" fmla="*/ 51 w 1148"/>
              <a:gd name="T17" fmla="*/ 515 h 1030"/>
              <a:gd name="T18" fmla="*/ 515 w 1148"/>
              <a:gd name="T19" fmla="*/ 51 h 1030"/>
              <a:gd name="T20" fmla="*/ 979 w 1148"/>
              <a:gd name="T21" fmla="*/ 515 h 1030"/>
              <a:gd name="T22" fmla="*/ 515 w 1148"/>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8" h="1030">
                <a:moveTo>
                  <a:pt x="1019" y="412"/>
                </a:moveTo>
                <a:cubicBezTo>
                  <a:pt x="971" y="177"/>
                  <a:pt x="763" y="0"/>
                  <a:pt x="515" y="0"/>
                </a:cubicBezTo>
                <a:cubicBezTo>
                  <a:pt x="230" y="0"/>
                  <a:pt x="0" y="231"/>
                  <a:pt x="0" y="515"/>
                </a:cubicBezTo>
                <a:cubicBezTo>
                  <a:pt x="0" y="799"/>
                  <a:pt x="230" y="1030"/>
                  <a:pt x="515" y="1030"/>
                </a:cubicBezTo>
                <a:cubicBezTo>
                  <a:pt x="763" y="1030"/>
                  <a:pt x="971" y="853"/>
                  <a:pt x="1019" y="618"/>
                </a:cubicBezTo>
                <a:cubicBezTo>
                  <a:pt x="1148" y="515"/>
                  <a:pt x="1148" y="515"/>
                  <a:pt x="1148" y="515"/>
                </a:cubicBezTo>
                <a:lnTo>
                  <a:pt x="1019" y="412"/>
                </a:lnTo>
                <a:close/>
                <a:moveTo>
                  <a:pt x="515" y="979"/>
                </a:moveTo>
                <a:cubicBezTo>
                  <a:pt x="258" y="979"/>
                  <a:pt x="51" y="771"/>
                  <a:pt x="51" y="515"/>
                </a:cubicBezTo>
                <a:cubicBezTo>
                  <a:pt x="51" y="259"/>
                  <a:pt x="258" y="51"/>
                  <a:pt x="515" y="51"/>
                </a:cubicBezTo>
                <a:cubicBezTo>
                  <a:pt x="771" y="51"/>
                  <a:pt x="979" y="259"/>
                  <a:pt x="979" y="515"/>
                </a:cubicBezTo>
                <a:cubicBezTo>
                  <a:pt x="979" y="771"/>
                  <a:pt x="771" y="979"/>
                  <a:pt x="515" y="979"/>
                </a:cubicBezTo>
                <a:close/>
              </a:path>
            </a:pathLst>
          </a:custGeom>
          <a:solidFill>
            <a:srgbClr val="F26E22"/>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3" name="Freeform 48"/>
          <p:cNvSpPr>
            <a:spLocks noEditPoints="1"/>
          </p:cNvSpPr>
          <p:nvPr/>
        </p:nvSpPr>
        <p:spPr bwMode="auto">
          <a:xfrm>
            <a:off x="1414168" y="2665375"/>
            <a:ext cx="630518" cy="630518"/>
          </a:xfrm>
          <a:custGeom>
            <a:avLst/>
            <a:gdLst>
              <a:gd name="T0" fmla="*/ 152 w 152"/>
              <a:gd name="T1" fmla="*/ 88 h 152"/>
              <a:gd name="T2" fmla="*/ 152 w 152"/>
              <a:gd name="T3" fmla="*/ 64 h 152"/>
              <a:gd name="T4" fmla="*/ 138 w 152"/>
              <a:gd name="T5" fmla="*/ 64 h 152"/>
              <a:gd name="T6" fmla="*/ 128 w 152"/>
              <a:gd name="T7" fmla="*/ 40 h 152"/>
              <a:gd name="T8" fmla="*/ 138 w 152"/>
              <a:gd name="T9" fmla="*/ 31 h 152"/>
              <a:gd name="T10" fmla="*/ 121 w 152"/>
              <a:gd name="T11" fmla="*/ 14 h 152"/>
              <a:gd name="T12" fmla="*/ 111 w 152"/>
              <a:gd name="T13" fmla="*/ 24 h 152"/>
              <a:gd name="T14" fmla="*/ 88 w 152"/>
              <a:gd name="T15" fmla="*/ 14 h 152"/>
              <a:gd name="T16" fmla="*/ 88 w 152"/>
              <a:gd name="T17" fmla="*/ 0 h 152"/>
              <a:gd name="T18" fmla="*/ 64 w 152"/>
              <a:gd name="T19" fmla="*/ 0 h 152"/>
              <a:gd name="T20" fmla="*/ 64 w 152"/>
              <a:gd name="T21" fmla="*/ 14 h 152"/>
              <a:gd name="T22" fmla="*/ 41 w 152"/>
              <a:gd name="T23" fmla="*/ 24 h 152"/>
              <a:gd name="T24" fmla="*/ 31 w 152"/>
              <a:gd name="T25" fmla="*/ 14 h 152"/>
              <a:gd name="T26" fmla="*/ 14 w 152"/>
              <a:gd name="T27" fmla="*/ 31 h 152"/>
              <a:gd name="T28" fmla="*/ 24 w 152"/>
              <a:gd name="T29" fmla="*/ 40 h 152"/>
              <a:gd name="T30" fmla="*/ 14 w 152"/>
              <a:gd name="T31" fmla="*/ 64 h 152"/>
              <a:gd name="T32" fmla="*/ 0 w 152"/>
              <a:gd name="T33" fmla="*/ 64 h 152"/>
              <a:gd name="T34" fmla="*/ 0 w 152"/>
              <a:gd name="T35" fmla="*/ 88 h 152"/>
              <a:gd name="T36" fmla="*/ 14 w 152"/>
              <a:gd name="T37" fmla="*/ 88 h 152"/>
              <a:gd name="T38" fmla="*/ 24 w 152"/>
              <a:gd name="T39" fmla="*/ 111 h 152"/>
              <a:gd name="T40" fmla="*/ 14 w 152"/>
              <a:gd name="T41" fmla="*/ 121 h 152"/>
              <a:gd name="T42" fmla="*/ 31 w 152"/>
              <a:gd name="T43" fmla="*/ 138 h 152"/>
              <a:gd name="T44" fmla="*/ 41 w 152"/>
              <a:gd name="T45" fmla="*/ 128 h 152"/>
              <a:gd name="T46" fmla="*/ 64 w 152"/>
              <a:gd name="T47" fmla="*/ 138 h 152"/>
              <a:gd name="T48" fmla="*/ 64 w 152"/>
              <a:gd name="T49" fmla="*/ 152 h 152"/>
              <a:gd name="T50" fmla="*/ 88 w 152"/>
              <a:gd name="T51" fmla="*/ 152 h 152"/>
              <a:gd name="T52" fmla="*/ 88 w 152"/>
              <a:gd name="T53" fmla="*/ 138 h 152"/>
              <a:gd name="T54" fmla="*/ 111 w 152"/>
              <a:gd name="T55" fmla="*/ 128 h 152"/>
              <a:gd name="T56" fmla="*/ 121 w 152"/>
              <a:gd name="T57" fmla="*/ 138 h 152"/>
              <a:gd name="T58" fmla="*/ 138 w 152"/>
              <a:gd name="T59" fmla="*/ 121 h 152"/>
              <a:gd name="T60" fmla="*/ 128 w 152"/>
              <a:gd name="T61" fmla="*/ 111 h 152"/>
              <a:gd name="T62" fmla="*/ 138 w 152"/>
              <a:gd name="T63" fmla="*/ 88 h 152"/>
              <a:gd name="T64" fmla="*/ 152 w 152"/>
              <a:gd name="T65" fmla="*/ 88 h 152"/>
              <a:gd name="T66" fmla="*/ 76 w 152"/>
              <a:gd name="T67" fmla="*/ 115 h 152"/>
              <a:gd name="T68" fmla="*/ 37 w 152"/>
              <a:gd name="T69" fmla="*/ 76 h 152"/>
              <a:gd name="T70" fmla="*/ 76 w 152"/>
              <a:gd name="T71" fmla="*/ 37 h 152"/>
              <a:gd name="T72" fmla="*/ 115 w 152"/>
              <a:gd name="T73" fmla="*/ 76 h 152"/>
              <a:gd name="T74" fmla="*/ 76 w 152"/>
              <a:gd name="T75" fmla="*/ 115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52">
                <a:moveTo>
                  <a:pt x="152" y="88"/>
                </a:moveTo>
                <a:cubicBezTo>
                  <a:pt x="152" y="64"/>
                  <a:pt x="152" y="64"/>
                  <a:pt x="152" y="64"/>
                </a:cubicBezTo>
                <a:cubicBezTo>
                  <a:pt x="138" y="64"/>
                  <a:pt x="138" y="64"/>
                  <a:pt x="138" y="64"/>
                </a:cubicBezTo>
                <a:cubicBezTo>
                  <a:pt x="136" y="55"/>
                  <a:pt x="133" y="47"/>
                  <a:pt x="128" y="40"/>
                </a:cubicBezTo>
                <a:cubicBezTo>
                  <a:pt x="138" y="31"/>
                  <a:pt x="138" y="31"/>
                  <a:pt x="138" y="31"/>
                </a:cubicBezTo>
                <a:cubicBezTo>
                  <a:pt x="121" y="14"/>
                  <a:pt x="121" y="14"/>
                  <a:pt x="121" y="14"/>
                </a:cubicBezTo>
                <a:cubicBezTo>
                  <a:pt x="111" y="24"/>
                  <a:pt x="111" y="24"/>
                  <a:pt x="111" y="24"/>
                </a:cubicBezTo>
                <a:cubicBezTo>
                  <a:pt x="104" y="19"/>
                  <a:pt x="96" y="16"/>
                  <a:pt x="88" y="14"/>
                </a:cubicBezTo>
                <a:cubicBezTo>
                  <a:pt x="88" y="0"/>
                  <a:pt x="88" y="0"/>
                  <a:pt x="88" y="0"/>
                </a:cubicBezTo>
                <a:cubicBezTo>
                  <a:pt x="64" y="0"/>
                  <a:pt x="64" y="0"/>
                  <a:pt x="64" y="0"/>
                </a:cubicBezTo>
                <a:cubicBezTo>
                  <a:pt x="64" y="14"/>
                  <a:pt x="64" y="14"/>
                  <a:pt x="64" y="14"/>
                </a:cubicBezTo>
                <a:cubicBezTo>
                  <a:pt x="56" y="16"/>
                  <a:pt x="48" y="19"/>
                  <a:pt x="41" y="24"/>
                </a:cubicBezTo>
                <a:cubicBezTo>
                  <a:pt x="31" y="14"/>
                  <a:pt x="31" y="14"/>
                  <a:pt x="31" y="14"/>
                </a:cubicBezTo>
                <a:cubicBezTo>
                  <a:pt x="14" y="31"/>
                  <a:pt x="14" y="31"/>
                  <a:pt x="14" y="31"/>
                </a:cubicBezTo>
                <a:cubicBezTo>
                  <a:pt x="24" y="40"/>
                  <a:pt x="24" y="40"/>
                  <a:pt x="24" y="40"/>
                </a:cubicBezTo>
                <a:cubicBezTo>
                  <a:pt x="19" y="47"/>
                  <a:pt x="16" y="55"/>
                  <a:pt x="14" y="64"/>
                </a:cubicBezTo>
                <a:cubicBezTo>
                  <a:pt x="0" y="64"/>
                  <a:pt x="0" y="64"/>
                  <a:pt x="0" y="64"/>
                </a:cubicBezTo>
                <a:cubicBezTo>
                  <a:pt x="0" y="88"/>
                  <a:pt x="0" y="88"/>
                  <a:pt x="0" y="88"/>
                </a:cubicBezTo>
                <a:cubicBezTo>
                  <a:pt x="14" y="88"/>
                  <a:pt x="14" y="88"/>
                  <a:pt x="14" y="88"/>
                </a:cubicBezTo>
                <a:cubicBezTo>
                  <a:pt x="16" y="96"/>
                  <a:pt x="19" y="104"/>
                  <a:pt x="24" y="111"/>
                </a:cubicBezTo>
                <a:cubicBezTo>
                  <a:pt x="14" y="121"/>
                  <a:pt x="14" y="121"/>
                  <a:pt x="14" y="121"/>
                </a:cubicBezTo>
                <a:cubicBezTo>
                  <a:pt x="31" y="138"/>
                  <a:pt x="31" y="138"/>
                  <a:pt x="31" y="138"/>
                </a:cubicBezTo>
                <a:cubicBezTo>
                  <a:pt x="41" y="128"/>
                  <a:pt x="41" y="128"/>
                  <a:pt x="41" y="128"/>
                </a:cubicBezTo>
                <a:cubicBezTo>
                  <a:pt x="48" y="133"/>
                  <a:pt x="56" y="136"/>
                  <a:pt x="64" y="138"/>
                </a:cubicBezTo>
                <a:cubicBezTo>
                  <a:pt x="64" y="152"/>
                  <a:pt x="64" y="152"/>
                  <a:pt x="64" y="152"/>
                </a:cubicBezTo>
                <a:cubicBezTo>
                  <a:pt x="88" y="152"/>
                  <a:pt x="88" y="152"/>
                  <a:pt x="88" y="152"/>
                </a:cubicBezTo>
                <a:cubicBezTo>
                  <a:pt x="88" y="138"/>
                  <a:pt x="88" y="138"/>
                  <a:pt x="88" y="138"/>
                </a:cubicBezTo>
                <a:cubicBezTo>
                  <a:pt x="96" y="136"/>
                  <a:pt x="104" y="133"/>
                  <a:pt x="111" y="128"/>
                </a:cubicBezTo>
                <a:cubicBezTo>
                  <a:pt x="121" y="138"/>
                  <a:pt x="121" y="138"/>
                  <a:pt x="121" y="138"/>
                </a:cubicBezTo>
                <a:cubicBezTo>
                  <a:pt x="138" y="121"/>
                  <a:pt x="138" y="121"/>
                  <a:pt x="138" y="121"/>
                </a:cubicBezTo>
                <a:cubicBezTo>
                  <a:pt x="128" y="111"/>
                  <a:pt x="128" y="111"/>
                  <a:pt x="128" y="111"/>
                </a:cubicBezTo>
                <a:cubicBezTo>
                  <a:pt x="133" y="104"/>
                  <a:pt x="136" y="96"/>
                  <a:pt x="138" y="88"/>
                </a:cubicBezTo>
                <a:lnTo>
                  <a:pt x="152" y="88"/>
                </a:lnTo>
                <a:close/>
                <a:moveTo>
                  <a:pt x="76" y="115"/>
                </a:moveTo>
                <a:cubicBezTo>
                  <a:pt x="54" y="115"/>
                  <a:pt x="37" y="98"/>
                  <a:pt x="37" y="76"/>
                </a:cubicBezTo>
                <a:cubicBezTo>
                  <a:pt x="37" y="54"/>
                  <a:pt x="54" y="37"/>
                  <a:pt x="76" y="37"/>
                </a:cubicBezTo>
                <a:cubicBezTo>
                  <a:pt x="98" y="37"/>
                  <a:pt x="115" y="54"/>
                  <a:pt x="115" y="76"/>
                </a:cubicBezTo>
                <a:cubicBezTo>
                  <a:pt x="115" y="98"/>
                  <a:pt x="98" y="115"/>
                  <a:pt x="76" y="115"/>
                </a:cubicBez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3" name="文本框 22"/>
          <p:cNvSpPr txBox="1"/>
          <p:nvPr/>
        </p:nvSpPr>
        <p:spPr>
          <a:xfrm>
            <a:off x="790661" y="3538473"/>
            <a:ext cx="2065732" cy="400110"/>
          </a:xfrm>
          <a:prstGeom prst="rect">
            <a:avLst/>
          </a:prstGeom>
          <a:noFill/>
        </p:spPr>
        <p:txBody>
          <a:bodyPr wrap="square" rtlCol="0">
            <a:spAutoFit/>
          </a:bodyPr>
          <a:lstStyle/>
          <a:p>
            <a:r>
              <a:rPr lang="zh-CN" altLang="zh-CN" sz="2000" dirty="0"/>
              <a:t>登记期间的工作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2" name="矩形 1"/>
          <p:cNvSpPr/>
          <p:nvPr/>
        </p:nvSpPr>
        <p:spPr>
          <a:xfrm>
            <a:off x="3342505" y="1628204"/>
            <a:ext cx="7565835" cy="4615815"/>
          </a:xfrm>
          <a:prstGeom prst="rect">
            <a:avLst/>
          </a:prstGeom>
        </p:spPr>
        <p:txBody>
          <a:bodyPr wrap="square">
            <a:spAutoFit/>
          </a:bodyPr>
          <a:lstStyle/>
          <a:p>
            <a:pPr indent="355600" algn="just">
              <a:lnSpc>
                <a:spcPct val="150000"/>
              </a:lnSpc>
              <a:spcAft>
                <a:spcPts val="0"/>
              </a:spcAft>
            </a:pP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（一）</a:t>
            </a:r>
            <a:r>
              <a:rPr lang="zh-CN"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普查指导员执行直接面对普查对象的工作任务时，应当出示普查指导员证；做好向普查对象说明人口普查的目的、法律依据以及人口普查对象的权利和义务的宣讲工作。</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 </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（二）对普查员的工作进行巡回检查，具体指导，及时将上级普查机构的指示传达到每一位普查员，了解和掌握普查员每天的工作情况。</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（三）对普查员提出的疑难问题加以解答，自己没有把握的问题要向上级请示后加以解决。</a:t>
            </a:r>
            <a:endParaRPr lang="zh-CN" altLang="zh-CN" sz="20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endParaRPr lang="zh-CN" altLang="zh-CN" sz="20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9" name="Freeform 44"/>
          <p:cNvSpPr/>
          <p:nvPr/>
        </p:nvSpPr>
        <p:spPr bwMode="auto">
          <a:xfrm>
            <a:off x="452459" y="2154715"/>
            <a:ext cx="2719821" cy="2444498"/>
          </a:xfrm>
          <a:custGeom>
            <a:avLst/>
            <a:gdLst>
              <a:gd name="T0" fmla="*/ 1148 w 1148"/>
              <a:gd name="T1" fmla="*/ 515 h 1030"/>
              <a:gd name="T2" fmla="*/ 1019 w 1148"/>
              <a:gd name="T3" fmla="*/ 412 h 1030"/>
              <a:gd name="T4" fmla="*/ 515 w 1148"/>
              <a:gd name="T5" fmla="*/ 0 h 1030"/>
              <a:gd name="T6" fmla="*/ 0 w 1148"/>
              <a:gd name="T7" fmla="*/ 515 h 1030"/>
              <a:gd name="T8" fmla="*/ 515 w 1148"/>
              <a:gd name="T9" fmla="*/ 1030 h 1030"/>
              <a:gd name="T10" fmla="*/ 1019 w 1148"/>
              <a:gd name="T11" fmla="*/ 618 h 1030"/>
              <a:gd name="T12" fmla="*/ 1148 w 1148"/>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8" h="1030">
                <a:moveTo>
                  <a:pt x="1148" y="515"/>
                </a:moveTo>
                <a:cubicBezTo>
                  <a:pt x="1019" y="412"/>
                  <a:pt x="1019" y="412"/>
                  <a:pt x="1019" y="412"/>
                </a:cubicBezTo>
                <a:cubicBezTo>
                  <a:pt x="971" y="177"/>
                  <a:pt x="763" y="0"/>
                  <a:pt x="515" y="0"/>
                </a:cubicBezTo>
                <a:cubicBezTo>
                  <a:pt x="230" y="0"/>
                  <a:pt x="0" y="231"/>
                  <a:pt x="0" y="515"/>
                </a:cubicBezTo>
                <a:cubicBezTo>
                  <a:pt x="0" y="799"/>
                  <a:pt x="230" y="1030"/>
                  <a:pt x="515" y="1030"/>
                </a:cubicBezTo>
                <a:cubicBezTo>
                  <a:pt x="763" y="1030"/>
                  <a:pt x="971" y="853"/>
                  <a:pt x="1019" y="618"/>
                </a:cubicBezTo>
                <a:lnTo>
                  <a:pt x="1148"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45"/>
          <p:cNvSpPr>
            <a:spLocks noEditPoints="1"/>
          </p:cNvSpPr>
          <p:nvPr/>
        </p:nvSpPr>
        <p:spPr bwMode="auto">
          <a:xfrm>
            <a:off x="452459" y="2154715"/>
            <a:ext cx="2719821" cy="2444498"/>
          </a:xfrm>
          <a:custGeom>
            <a:avLst/>
            <a:gdLst>
              <a:gd name="T0" fmla="*/ 1019 w 1148"/>
              <a:gd name="T1" fmla="*/ 412 h 1030"/>
              <a:gd name="T2" fmla="*/ 515 w 1148"/>
              <a:gd name="T3" fmla="*/ 0 h 1030"/>
              <a:gd name="T4" fmla="*/ 0 w 1148"/>
              <a:gd name="T5" fmla="*/ 515 h 1030"/>
              <a:gd name="T6" fmla="*/ 515 w 1148"/>
              <a:gd name="T7" fmla="*/ 1030 h 1030"/>
              <a:gd name="T8" fmla="*/ 1019 w 1148"/>
              <a:gd name="T9" fmla="*/ 618 h 1030"/>
              <a:gd name="T10" fmla="*/ 1148 w 1148"/>
              <a:gd name="T11" fmla="*/ 515 h 1030"/>
              <a:gd name="T12" fmla="*/ 1019 w 1148"/>
              <a:gd name="T13" fmla="*/ 412 h 1030"/>
              <a:gd name="T14" fmla="*/ 515 w 1148"/>
              <a:gd name="T15" fmla="*/ 979 h 1030"/>
              <a:gd name="T16" fmla="*/ 51 w 1148"/>
              <a:gd name="T17" fmla="*/ 515 h 1030"/>
              <a:gd name="T18" fmla="*/ 515 w 1148"/>
              <a:gd name="T19" fmla="*/ 51 h 1030"/>
              <a:gd name="T20" fmla="*/ 979 w 1148"/>
              <a:gd name="T21" fmla="*/ 515 h 1030"/>
              <a:gd name="T22" fmla="*/ 515 w 1148"/>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8" h="1030">
                <a:moveTo>
                  <a:pt x="1019" y="412"/>
                </a:moveTo>
                <a:cubicBezTo>
                  <a:pt x="971" y="177"/>
                  <a:pt x="763" y="0"/>
                  <a:pt x="515" y="0"/>
                </a:cubicBezTo>
                <a:cubicBezTo>
                  <a:pt x="230" y="0"/>
                  <a:pt x="0" y="231"/>
                  <a:pt x="0" y="515"/>
                </a:cubicBezTo>
                <a:cubicBezTo>
                  <a:pt x="0" y="799"/>
                  <a:pt x="230" y="1030"/>
                  <a:pt x="515" y="1030"/>
                </a:cubicBezTo>
                <a:cubicBezTo>
                  <a:pt x="763" y="1030"/>
                  <a:pt x="971" y="853"/>
                  <a:pt x="1019" y="618"/>
                </a:cubicBezTo>
                <a:cubicBezTo>
                  <a:pt x="1148" y="515"/>
                  <a:pt x="1148" y="515"/>
                  <a:pt x="1148" y="515"/>
                </a:cubicBezTo>
                <a:lnTo>
                  <a:pt x="1019" y="412"/>
                </a:lnTo>
                <a:close/>
                <a:moveTo>
                  <a:pt x="515" y="979"/>
                </a:moveTo>
                <a:cubicBezTo>
                  <a:pt x="258" y="979"/>
                  <a:pt x="51" y="771"/>
                  <a:pt x="51" y="515"/>
                </a:cubicBezTo>
                <a:cubicBezTo>
                  <a:pt x="51" y="259"/>
                  <a:pt x="258" y="51"/>
                  <a:pt x="515" y="51"/>
                </a:cubicBezTo>
                <a:cubicBezTo>
                  <a:pt x="771" y="51"/>
                  <a:pt x="979" y="259"/>
                  <a:pt x="979" y="515"/>
                </a:cubicBezTo>
                <a:cubicBezTo>
                  <a:pt x="979" y="771"/>
                  <a:pt x="771" y="979"/>
                  <a:pt x="515" y="979"/>
                </a:cubicBezTo>
                <a:close/>
              </a:path>
            </a:pathLst>
          </a:custGeom>
          <a:solidFill>
            <a:srgbClr val="F26E22"/>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3" name="Freeform 48"/>
          <p:cNvSpPr>
            <a:spLocks noEditPoints="1"/>
          </p:cNvSpPr>
          <p:nvPr/>
        </p:nvSpPr>
        <p:spPr bwMode="auto">
          <a:xfrm>
            <a:off x="1414168" y="2665375"/>
            <a:ext cx="630518" cy="630518"/>
          </a:xfrm>
          <a:custGeom>
            <a:avLst/>
            <a:gdLst>
              <a:gd name="T0" fmla="*/ 152 w 152"/>
              <a:gd name="T1" fmla="*/ 88 h 152"/>
              <a:gd name="T2" fmla="*/ 152 w 152"/>
              <a:gd name="T3" fmla="*/ 64 h 152"/>
              <a:gd name="T4" fmla="*/ 138 w 152"/>
              <a:gd name="T5" fmla="*/ 64 h 152"/>
              <a:gd name="T6" fmla="*/ 128 w 152"/>
              <a:gd name="T7" fmla="*/ 40 h 152"/>
              <a:gd name="T8" fmla="*/ 138 w 152"/>
              <a:gd name="T9" fmla="*/ 31 h 152"/>
              <a:gd name="T10" fmla="*/ 121 w 152"/>
              <a:gd name="T11" fmla="*/ 14 h 152"/>
              <a:gd name="T12" fmla="*/ 111 w 152"/>
              <a:gd name="T13" fmla="*/ 24 h 152"/>
              <a:gd name="T14" fmla="*/ 88 w 152"/>
              <a:gd name="T15" fmla="*/ 14 h 152"/>
              <a:gd name="T16" fmla="*/ 88 w 152"/>
              <a:gd name="T17" fmla="*/ 0 h 152"/>
              <a:gd name="T18" fmla="*/ 64 w 152"/>
              <a:gd name="T19" fmla="*/ 0 h 152"/>
              <a:gd name="T20" fmla="*/ 64 w 152"/>
              <a:gd name="T21" fmla="*/ 14 h 152"/>
              <a:gd name="T22" fmla="*/ 41 w 152"/>
              <a:gd name="T23" fmla="*/ 24 h 152"/>
              <a:gd name="T24" fmla="*/ 31 w 152"/>
              <a:gd name="T25" fmla="*/ 14 h 152"/>
              <a:gd name="T26" fmla="*/ 14 w 152"/>
              <a:gd name="T27" fmla="*/ 31 h 152"/>
              <a:gd name="T28" fmla="*/ 24 w 152"/>
              <a:gd name="T29" fmla="*/ 40 h 152"/>
              <a:gd name="T30" fmla="*/ 14 w 152"/>
              <a:gd name="T31" fmla="*/ 64 h 152"/>
              <a:gd name="T32" fmla="*/ 0 w 152"/>
              <a:gd name="T33" fmla="*/ 64 h 152"/>
              <a:gd name="T34" fmla="*/ 0 w 152"/>
              <a:gd name="T35" fmla="*/ 88 h 152"/>
              <a:gd name="T36" fmla="*/ 14 w 152"/>
              <a:gd name="T37" fmla="*/ 88 h 152"/>
              <a:gd name="T38" fmla="*/ 24 w 152"/>
              <a:gd name="T39" fmla="*/ 111 h 152"/>
              <a:gd name="T40" fmla="*/ 14 w 152"/>
              <a:gd name="T41" fmla="*/ 121 h 152"/>
              <a:gd name="T42" fmla="*/ 31 w 152"/>
              <a:gd name="T43" fmla="*/ 138 h 152"/>
              <a:gd name="T44" fmla="*/ 41 w 152"/>
              <a:gd name="T45" fmla="*/ 128 h 152"/>
              <a:gd name="T46" fmla="*/ 64 w 152"/>
              <a:gd name="T47" fmla="*/ 138 h 152"/>
              <a:gd name="T48" fmla="*/ 64 w 152"/>
              <a:gd name="T49" fmla="*/ 152 h 152"/>
              <a:gd name="T50" fmla="*/ 88 w 152"/>
              <a:gd name="T51" fmla="*/ 152 h 152"/>
              <a:gd name="T52" fmla="*/ 88 w 152"/>
              <a:gd name="T53" fmla="*/ 138 h 152"/>
              <a:gd name="T54" fmla="*/ 111 w 152"/>
              <a:gd name="T55" fmla="*/ 128 h 152"/>
              <a:gd name="T56" fmla="*/ 121 w 152"/>
              <a:gd name="T57" fmla="*/ 138 h 152"/>
              <a:gd name="T58" fmla="*/ 138 w 152"/>
              <a:gd name="T59" fmla="*/ 121 h 152"/>
              <a:gd name="T60" fmla="*/ 128 w 152"/>
              <a:gd name="T61" fmla="*/ 111 h 152"/>
              <a:gd name="T62" fmla="*/ 138 w 152"/>
              <a:gd name="T63" fmla="*/ 88 h 152"/>
              <a:gd name="T64" fmla="*/ 152 w 152"/>
              <a:gd name="T65" fmla="*/ 88 h 152"/>
              <a:gd name="T66" fmla="*/ 76 w 152"/>
              <a:gd name="T67" fmla="*/ 115 h 152"/>
              <a:gd name="T68" fmla="*/ 37 w 152"/>
              <a:gd name="T69" fmla="*/ 76 h 152"/>
              <a:gd name="T70" fmla="*/ 76 w 152"/>
              <a:gd name="T71" fmla="*/ 37 h 152"/>
              <a:gd name="T72" fmla="*/ 115 w 152"/>
              <a:gd name="T73" fmla="*/ 76 h 152"/>
              <a:gd name="T74" fmla="*/ 76 w 152"/>
              <a:gd name="T75" fmla="*/ 115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52">
                <a:moveTo>
                  <a:pt x="152" y="88"/>
                </a:moveTo>
                <a:cubicBezTo>
                  <a:pt x="152" y="64"/>
                  <a:pt x="152" y="64"/>
                  <a:pt x="152" y="64"/>
                </a:cubicBezTo>
                <a:cubicBezTo>
                  <a:pt x="138" y="64"/>
                  <a:pt x="138" y="64"/>
                  <a:pt x="138" y="64"/>
                </a:cubicBezTo>
                <a:cubicBezTo>
                  <a:pt x="136" y="55"/>
                  <a:pt x="133" y="47"/>
                  <a:pt x="128" y="40"/>
                </a:cubicBezTo>
                <a:cubicBezTo>
                  <a:pt x="138" y="31"/>
                  <a:pt x="138" y="31"/>
                  <a:pt x="138" y="31"/>
                </a:cubicBezTo>
                <a:cubicBezTo>
                  <a:pt x="121" y="14"/>
                  <a:pt x="121" y="14"/>
                  <a:pt x="121" y="14"/>
                </a:cubicBezTo>
                <a:cubicBezTo>
                  <a:pt x="111" y="24"/>
                  <a:pt x="111" y="24"/>
                  <a:pt x="111" y="24"/>
                </a:cubicBezTo>
                <a:cubicBezTo>
                  <a:pt x="104" y="19"/>
                  <a:pt x="96" y="16"/>
                  <a:pt x="88" y="14"/>
                </a:cubicBezTo>
                <a:cubicBezTo>
                  <a:pt x="88" y="0"/>
                  <a:pt x="88" y="0"/>
                  <a:pt x="88" y="0"/>
                </a:cubicBezTo>
                <a:cubicBezTo>
                  <a:pt x="64" y="0"/>
                  <a:pt x="64" y="0"/>
                  <a:pt x="64" y="0"/>
                </a:cubicBezTo>
                <a:cubicBezTo>
                  <a:pt x="64" y="14"/>
                  <a:pt x="64" y="14"/>
                  <a:pt x="64" y="14"/>
                </a:cubicBezTo>
                <a:cubicBezTo>
                  <a:pt x="56" y="16"/>
                  <a:pt x="48" y="19"/>
                  <a:pt x="41" y="24"/>
                </a:cubicBezTo>
                <a:cubicBezTo>
                  <a:pt x="31" y="14"/>
                  <a:pt x="31" y="14"/>
                  <a:pt x="31" y="14"/>
                </a:cubicBezTo>
                <a:cubicBezTo>
                  <a:pt x="14" y="31"/>
                  <a:pt x="14" y="31"/>
                  <a:pt x="14" y="31"/>
                </a:cubicBezTo>
                <a:cubicBezTo>
                  <a:pt x="24" y="40"/>
                  <a:pt x="24" y="40"/>
                  <a:pt x="24" y="40"/>
                </a:cubicBezTo>
                <a:cubicBezTo>
                  <a:pt x="19" y="47"/>
                  <a:pt x="16" y="55"/>
                  <a:pt x="14" y="64"/>
                </a:cubicBezTo>
                <a:cubicBezTo>
                  <a:pt x="0" y="64"/>
                  <a:pt x="0" y="64"/>
                  <a:pt x="0" y="64"/>
                </a:cubicBezTo>
                <a:cubicBezTo>
                  <a:pt x="0" y="88"/>
                  <a:pt x="0" y="88"/>
                  <a:pt x="0" y="88"/>
                </a:cubicBezTo>
                <a:cubicBezTo>
                  <a:pt x="14" y="88"/>
                  <a:pt x="14" y="88"/>
                  <a:pt x="14" y="88"/>
                </a:cubicBezTo>
                <a:cubicBezTo>
                  <a:pt x="16" y="96"/>
                  <a:pt x="19" y="104"/>
                  <a:pt x="24" y="111"/>
                </a:cubicBezTo>
                <a:cubicBezTo>
                  <a:pt x="14" y="121"/>
                  <a:pt x="14" y="121"/>
                  <a:pt x="14" y="121"/>
                </a:cubicBezTo>
                <a:cubicBezTo>
                  <a:pt x="31" y="138"/>
                  <a:pt x="31" y="138"/>
                  <a:pt x="31" y="138"/>
                </a:cubicBezTo>
                <a:cubicBezTo>
                  <a:pt x="41" y="128"/>
                  <a:pt x="41" y="128"/>
                  <a:pt x="41" y="128"/>
                </a:cubicBezTo>
                <a:cubicBezTo>
                  <a:pt x="48" y="133"/>
                  <a:pt x="56" y="136"/>
                  <a:pt x="64" y="138"/>
                </a:cubicBezTo>
                <a:cubicBezTo>
                  <a:pt x="64" y="152"/>
                  <a:pt x="64" y="152"/>
                  <a:pt x="64" y="152"/>
                </a:cubicBezTo>
                <a:cubicBezTo>
                  <a:pt x="88" y="152"/>
                  <a:pt x="88" y="152"/>
                  <a:pt x="88" y="152"/>
                </a:cubicBezTo>
                <a:cubicBezTo>
                  <a:pt x="88" y="138"/>
                  <a:pt x="88" y="138"/>
                  <a:pt x="88" y="138"/>
                </a:cubicBezTo>
                <a:cubicBezTo>
                  <a:pt x="96" y="136"/>
                  <a:pt x="104" y="133"/>
                  <a:pt x="111" y="128"/>
                </a:cubicBezTo>
                <a:cubicBezTo>
                  <a:pt x="121" y="138"/>
                  <a:pt x="121" y="138"/>
                  <a:pt x="121" y="138"/>
                </a:cubicBezTo>
                <a:cubicBezTo>
                  <a:pt x="138" y="121"/>
                  <a:pt x="138" y="121"/>
                  <a:pt x="138" y="121"/>
                </a:cubicBezTo>
                <a:cubicBezTo>
                  <a:pt x="128" y="111"/>
                  <a:pt x="128" y="111"/>
                  <a:pt x="128" y="111"/>
                </a:cubicBezTo>
                <a:cubicBezTo>
                  <a:pt x="133" y="104"/>
                  <a:pt x="136" y="96"/>
                  <a:pt x="138" y="88"/>
                </a:cubicBezTo>
                <a:lnTo>
                  <a:pt x="152" y="88"/>
                </a:lnTo>
                <a:close/>
                <a:moveTo>
                  <a:pt x="76" y="115"/>
                </a:moveTo>
                <a:cubicBezTo>
                  <a:pt x="54" y="115"/>
                  <a:pt x="37" y="98"/>
                  <a:pt x="37" y="76"/>
                </a:cubicBezTo>
                <a:cubicBezTo>
                  <a:pt x="37" y="54"/>
                  <a:pt x="54" y="37"/>
                  <a:pt x="76" y="37"/>
                </a:cubicBezTo>
                <a:cubicBezTo>
                  <a:pt x="98" y="37"/>
                  <a:pt x="115" y="54"/>
                  <a:pt x="115" y="76"/>
                </a:cubicBezTo>
                <a:cubicBezTo>
                  <a:pt x="115" y="98"/>
                  <a:pt x="98" y="115"/>
                  <a:pt x="76" y="115"/>
                </a:cubicBez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3" name="文本框 22"/>
          <p:cNvSpPr txBox="1"/>
          <p:nvPr/>
        </p:nvSpPr>
        <p:spPr>
          <a:xfrm>
            <a:off x="790661" y="3538473"/>
            <a:ext cx="2065732" cy="400110"/>
          </a:xfrm>
          <a:prstGeom prst="rect">
            <a:avLst/>
          </a:prstGeom>
          <a:noFill/>
        </p:spPr>
        <p:txBody>
          <a:bodyPr wrap="square" rtlCol="0">
            <a:spAutoFit/>
          </a:bodyPr>
          <a:lstStyle/>
          <a:p>
            <a:r>
              <a:rPr lang="zh-CN" altLang="zh-CN" sz="2000" dirty="0"/>
              <a:t>登记期间的工作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2" name="矩形 1"/>
          <p:cNvSpPr/>
          <p:nvPr/>
        </p:nvSpPr>
        <p:spPr>
          <a:xfrm>
            <a:off x="3319645" y="1461199"/>
            <a:ext cx="7565835" cy="4523105"/>
          </a:xfrm>
          <a:prstGeom prst="rect">
            <a:avLst/>
          </a:prstGeom>
        </p:spPr>
        <p:txBody>
          <a:bodyPr wrap="square">
            <a:spAutoFit/>
          </a:bodyPr>
          <a:lstStyle/>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（四）督促普查员每天及时上报已登记完成的普查表。</a:t>
            </a:r>
            <a:endParaRPr lang="zh-CN" altLang="zh-CN" sz="24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（五）</a:t>
            </a:r>
            <a:r>
              <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及时掌握并了解自主填报户的登记进度，对超过指定时间而未上报数据的户，督促普查员进行入户登记。</a:t>
            </a:r>
            <a:endPar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sym typeface="+mn-ea"/>
              </a:rPr>
              <a:t>（六）</a:t>
            </a:r>
            <a:r>
              <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sym typeface="+mn-ea"/>
              </a:rPr>
              <a:t>掌握普查员每天的工作进度和工作质量，提出登记要求及应注意的事项，对登记质量好、工作认真细致的普查员要进行鼓励，对工作上有困难的普查员要及时进行帮助。</a:t>
            </a:r>
            <a:endPar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9" name="Freeform 44"/>
          <p:cNvSpPr/>
          <p:nvPr/>
        </p:nvSpPr>
        <p:spPr bwMode="auto">
          <a:xfrm>
            <a:off x="452459" y="2154715"/>
            <a:ext cx="2719821" cy="2444498"/>
          </a:xfrm>
          <a:custGeom>
            <a:avLst/>
            <a:gdLst>
              <a:gd name="T0" fmla="*/ 1148 w 1148"/>
              <a:gd name="T1" fmla="*/ 515 h 1030"/>
              <a:gd name="T2" fmla="*/ 1019 w 1148"/>
              <a:gd name="T3" fmla="*/ 412 h 1030"/>
              <a:gd name="T4" fmla="*/ 515 w 1148"/>
              <a:gd name="T5" fmla="*/ 0 h 1030"/>
              <a:gd name="T6" fmla="*/ 0 w 1148"/>
              <a:gd name="T7" fmla="*/ 515 h 1030"/>
              <a:gd name="T8" fmla="*/ 515 w 1148"/>
              <a:gd name="T9" fmla="*/ 1030 h 1030"/>
              <a:gd name="T10" fmla="*/ 1019 w 1148"/>
              <a:gd name="T11" fmla="*/ 618 h 1030"/>
              <a:gd name="T12" fmla="*/ 1148 w 1148"/>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8" h="1030">
                <a:moveTo>
                  <a:pt x="1148" y="515"/>
                </a:moveTo>
                <a:cubicBezTo>
                  <a:pt x="1019" y="412"/>
                  <a:pt x="1019" y="412"/>
                  <a:pt x="1019" y="412"/>
                </a:cubicBezTo>
                <a:cubicBezTo>
                  <a:pt x="971" y="177"/>
                  <a:pt x="763" y="0"/>
                  <a:pt x="515" y="0"/>
                </a:cubicBezTo>
                <a:cubicBezTo>
                  <a:pt x="230" y="0"/>
                  <a:pt x="0" y="231"/>
                  <a:pt x="0" y="515"/>
                </a:cubicBezTo>
                <a:cubicBezTo>
                  <a:pt x="0" y="799"/>
                  <a:pt x="230" y="1030"/>
                  <a:pt x="515" y="1030"/>
                </a:cubicBezTo>
                <a:cubicBezTo>
                  <a:pt x="763" y="1030"/>
                  <a:pt x="971" y="853"/>
                  <a:pt x="1019" y="618"/>
                </a:cubicBezTo>
                <a:lnTo>
                  <a:pt x="1148"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45"/>
          <p:cNvSpPr>
            <a:spLocks noEditPoints="1"/>
          </p:cNvSpPr>
          <p:nvPr/>
        </p:nvSpPr>
        <p:spPr bwMode="auto">
          <a:xfrm>
            <a:off x="452459" y="2154715"/>
            <a:ext cx="2719821" cy="2444498"/>
          </a:xfrm>
          <a:custGeom>
            <a:avLst/>
            <a:gdLst>
              <a:gd name="T0" fmla="*/ 1019 w 1148"/>
              <a:gd name="T1" fmla="*/ 412 h 1030"/>
              <a:gd name="T2" fmla="*/ 515 w 1148"/>
              <a:gd name="T3" fmla="*/ 0 h 1030"/>
              <a:gd name="T4" fmla="*/ 0 w 1148"/>
              <a:gd name="T5" fmla="*/ 515 h 1030"/>
              <a:gd name="T6" fmla="*/ 515 w 1148"/>
              <a:gd name="T7" fmla="*/ 1030 h 1030"/>
              <a:gd name="T8" fmla="*/ 1019 w 1148"/>
              <a:gd name="T9" fmla="*/ 618 h 1030"/>
              <a:gd name="T10" fmla="*/ 1148 w 1148"/>
              <a:gd name="T11" fmla="*/ 515 h 1030"/>
              <a:gd name="T12" fmla="*/ 1019 w 1148"/>
              <a:gd name="T13" fmla="*/ 412 h 1030"/>
              <a:gd name="T14" fmla="*/ 515 w 1148"/>
              <a:gd name="T15" fmla="*/ 979 h 1030"/>
              <a:gd name="T16" fmla="*/ 51 w 1148"/>
              <a:gd name="T17" fmla="*/ 515 h 1030"/>
              <a:gd name="T18" fmla="*/ 515 w 1148"/>
              <a:gd name="T19" fmla="*/ 51 h 1030"/>
              <a:gd name="T20" fmla="*/ 979 w 1148"/>
              <a:gd name="T21" fmla="*/ 515 h 1030"/>
              <a:gd name="T22" fmla="*/ 515 w 1148"/>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8" h="1030">
                <a:moveTo>
                  <a:pt x="1019" y="412"/>
                </a:moveTo>
                <a:cubicBezTo>
                  <a:pt x="971" y="177"/>
                  <a:pt x="763" y="0"/>
                  <a:pt x="515" y="0"/>
                </a:cubicBezTo>
                <a:cubicBezTo>
                  <a:pt x="230" y="0"/>
                  <a:pt x="0" y="231"/>
                  <a:pt x="0" y="515"/>
                </a:cubicBezTo>
                <a:cubicBezTo>
                  <a:pt x="0" y="799"/>
                  <a:pt x="230" y="1030"/>
                  <a:pt x="515" y="1030"/>
                </a:cubicBezTo>
                <a:cubicBezTo>
                  <a:pt x="763" y="1030"/>
                  <a:pt x="971" y="853"/>
                  <a:pt x="1019" y="618"/>
                </a:cubicBezTo>
                <a:cubicBezTo>
                  <a:pt x="1148" y="515"/>
                  <a:pt x="1148" y="515"/>
                  <a:pt x="1148" y="515"/>
                </a:cubicBezTo>
                <a:lnTo>
                  <a:pt x="1019" y="412"/>
                </a:lnTo>
                <a:close/>
                <a:moveTo>
                  <a:pt x="515" y="979"/>
                </a:moveTo>
                <a:cubicBezTo>
                  <a:pt x="258" y="979"/>
                  <a:pt x="51" y="771"/>
                  <a:pt x="51" y="515"/>
                </a:cubicBezTo>
                <a:cubicBezTo>
                  <a:pt x="51" y="259"/>
                  <a:pt x="258" y="51"/>
                  <a:pt x="515" y="51"/>
                </a:cubicBezTo>
                <a:cubicBezTo>
                  <a:pt x="771" y="51"/>
                  <a:pt x="979" y="259"/>
                  <a:pt x="979" y="515"/>
                </a:cubicBezTo>
                <a:cubicBezTo>
                  <a:pt x="979" y="771"/>
                  <a:pt x="771" y="979"/>
                  <a:pt x="515" y="979"/>
                </a:cubicBezTo>
                <a:close/>
              </a:path>
            </a:pathLst>
          </a:custGeom>
          <a:solidFill>
            <a:srgbClr val="F26E22"/>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3" name="Freeform 48"/>
          <p:cNvSpPr>
            <a:spLocks noEditPoints="1"/>
          </p:cNvSpPr>
          <p:nvPr/>
        </p:nvSpPr>
        <p:spPr bwMode="auto">
          <a:xfrm>
            <a:off x="1414168" y="2665375"/>
            <a:ext cx="630518" cy="630518"/>
          </a:xfrm>
          <a:custGeom>
            <a:avLst/>
            <a:gdLst>
              <a:gd name="T0" fmla="*/ 152 w 152"/>
              <a:gd name="T1" fmla="*/ 88 h 152"/>
              <a:gd name="T2" fmla="*/ 152 w 152"/>
              <a:gd name="T3" fmla="*/ 64 h 152"/>
              <a:gd name="T4" fmla="*/ 138 w 152"/>
              <a:gd name="T5" fmla="*/ 64 h 152"/>
              <a:gd name="T6" fmla="*/ 128 w 152"/>
              <a:gd name="T7" fmla="*/ 40 h 152"/>
              <a:gd name="T8" fmla="*/ 138 w 152"/>
              <a:gd name="T9" fmla="*/ 31 h 152"/>
              <a:gd name="T10" fmla="*/ 121 w 152"/>
              <a:gd name="T11" fmla="*/ 14 h 152"/>
              <a:gd name="T12" fmla="*/ 111 w 152"/>
              <a:gd name="T13" fmla="*/ 24 h 152"/>
              <a:gd name="T14" fmla="*/ 88 w 152"/>
              <a:gd name="T15" fmla="*/ 14 h 152"/>
              <a:gd name="T16" fmla="*/ 88 w 152"/>
              <a:gd name="T17" fmla="*/ 0 h 152"/>
              <a:gd name="T18" fmla="*/ 64 w 152"/>
              <a:gd name="T19" fmla="*/ 0 h 152"/>
              <a:gd name="T20" fmla="*/ 64 w 152"/>
              <a:gd name="T21" fmla="*/ 14 h 152"/>
              <a:gd name="T22" fmla="*/ 41 w 152"/>
              <a:gd name="T23" fmla="*/ 24 h 152"/>
              <a:gd name="T24" fmla="*/ 31 w 152"/>
              <a:gd name="T25" fmla="*/ 14 h 152"/>
              <a:gd name="T26" fmla="*/ 14 w 152"/>
              <a:gd name="T27" fmla="*/ 31 h 152"/>
              <a:gd name="T28" fmla="*/ 24 w 152"/>
              <a:gd name="T29" fmla="*/ 40 h 152"/>
              <a:gd name="T30" fmla="*/ 14 w 152"/>
              <a:gd name="T31" fmla="*/ 64 h 152"/>
              <a:gd name="T32" fmla="*/ 0 w 152"/>
              <a:gd name="T33" fmla="*/ 64 h 152"/>
              <a:gd name="T34" fmla="*/ 0 w 152"/>
              <a:gd name="T35" fmla="*/ 88 h 152"/>
              <a:gd name="T36" fmla="*/ 14 w 152"/>
              <a:gd name="T37" fmla="*/ 88 h 152"/>
              <a:gd name="T38" fmla="*/ 24 w 152"/>
              <a:gd name="T39" fmla="*/ 111 h 152"/>
              <a:gd name="T40" fmla="*/ 14 w 152"/>
              <a:gd name="T41" fmla="*/ 121 h 152"/>
              <a:gd name="T42" fmla="*/ 31 w 152"/>
              <a:gd name="T43" fmla="*/ 138 h 152"/>
              <a:gd name="T44" fmla="*/ 41 w 152"/>
              <a:gd name="T45" fmla="*/ 128 h 152"/>
              <a:gd name="T46" fmla="*/ 64 w 152"/>
              <a:gd name="T47" fmla="*/ 138 h 152"/>
              <a:gd name="T48" fmla="*/ 64 w 152"/>
              <a:gd name="T49" fmla="*/ 152 h 152"/>
              <a:gd name="T50" fmla="*/ 88 w 152"/>
              <a:gd name="T51" fmla="*/ 152 h 152"/>
              <a:gd name="T52" fmla="*/ 88 w 152"/>
              <a:gd name="T53" fmla="*/ 138 h 152"/>
              <a:gd name="T54" fmla="*/ 111 w 152"/>
              <a:gd name="T55" fmla="*/ 128 h 152"/>
              <a:gd name="T56" fmla="*/ 121 w 152"/>
              <a:gd name="T57" fmla="*/ 138 h 152"/>
              <a:gd name="T58" fmla="*/ 138 w 152"/>
              <a:gd name="T59" fmla="*/ 121 h 152"/>
              <a:gd name="T60" fmla="*/ 128 w 152"/>
              <a:gd name="T61" fmla="*/ 111 h 152"/>
              <a:gd name="T62" fmla="*/ 138 w 152"/>
              <a:gd name="T63" fmla="*/ 88 h 152"/>
              <a:gd name="T64" fmla="*/ 152 w 152"/>
              <a:gd name="T65" fmla="*/ 88 h 152"/>
              <a:gd name="T66" fmla="*/ 76 w 152"/>
              <a:gd name="T67" fmla="*/ 115 h 152"/>
              <a:gd name="T68" fmla="*/ 37 w 152"/>
              <a:gd name="T69" fmla="*/ 76 h 152"/>
              <a:gd name="T70" fmla="*/ 76 w 152"/>
              <a:gd name="T71" fmla="*/ 37 h 152"/>
              <a:gd name="T72" fmla="*/ 115 w 152"/>
              <a:gd name="T73" fmla="*/ 76 h 152"/>
              <a:gd name="T74" fmla="*/ 76 w 152"/>
              <a:gd name="T75" fmla="*/ 115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52">
                <a:moveTo>
                  <a:pt x="152" y="88"/>
                </a:moveTo>
                <a:cubicBezTo>
                  <a:pt x="152" y="64"/>
                  <a:pt x="152" y="64"/>
                  <a:pt x="152" y="64"/>
                </a:cubicBezTo>
                <a:cubicBezTo>
                  <a:pt x="138" y="64"/>
                  <a:pt x="138" y="64"/>
                  <a:pt x="138" y="64"/>
                </a:cubicBezTo>
                <a:cubicBezTo>
                  <a:pt x="136" y="55"/>
                  <a:pt x="133" y="47"/>
                  <a:pt x="128" y="40"/>
                </a:cubicBezTo>
                <a:cubicBezTo>
                  <a:pt x="138" y="31"/>
                  <a:pt x="138" y="31"/>
                  <a:pt x="138" y="31"/>
                </a:cubicBezTo>
                <a:cubicBezTo>
                  <a:pt x="121" y="14"/>
                  <a:pt x="121" y="14"/>
                  <a:pt x="121" y="14"/>
                </a:cubicBezTo>
                <a:cubicBezTo>
                  <a:pt x="111" y="24"/>
                  <a:pt x="111" y="24"/>
                  <a:pt x="111" y="24"/>
                </a:cubicBezTo>
                <a:cubicBezTo>
                  <a:pt x="104" y="19"/>
                  <a:pt x="96" y="16"/>
                  <a:pt x="88" y="14"/>
                </a:cubicBezTo>
                <a:cubicBezTo>
                  <a:pt x="88" y="0"/>
                  <a:pt x="88" y="0"/>
                  <a:pt x="88" y="0"/>
                </a:cubicBezTo>
                <a:cubicBezTo>
                  <a:pt x="64" y="0"/>
                  <a:pt x="64" y="0"/>
                  <a:pt x="64" y="0"/>
                </a:cubicBezTo>
                <a:cubicBezTo>
                  <a:pt x="64" y="14"/>
                  <a:pt x="64" y="14"/>
                  <a:pt x="64" y="14"/>
                </a:cubicBezTo>
                <a:cubicBezTo>
                  <a:pt x="56" y="16"/>
                  <a:pt x="48" y="19"/>
                  <a:pt x="41" y="24"/>
                </a:cubicBezTo>
                <a:cubicBezTo>
                  <a:pt x="31" y="14"/>
                  <a:pt x="31" y="14"/>
                  <a:pt x="31" y="14"/>
                </a:cubicBezTo>
                <a:cubicBezTo>
                  <a:pt x="14" y="31"/>
                  <a:pt x="14" y="31"/>
                  <a:pt x="14" y="31"/>
                </a:cubicBezTo>
                <a:cubicBezTo>
                  <a:pt x="24" y="40"/>
                  <a:pt x="24" y="40"/>
                  <a:pt x="24" y="40"/>
                </a:cubicBezTo>
                <a:cubicBezTo>
                  <a:pt x="19" y="47"/>
                  <a:pt x="16" y="55"/>
                  <a:pt x="14" y="64"/>
                </a:cubicBezTo>
                <a:cubicBezTo>
                  <a:pt x="0" y="64"/>
                  <a:pt x="0" y="64"/>
                  <a:pt x="0" y="64"/>
                </a:cubicBezTo>
                <a:cubicBezTo>
                  <a:pt x="0" y="88"/>
                  <a:pt x="0" y="88"/>
                  <a:pt x="0" y="88"/>
                </a:cubicBezTo>
                <a:cubicBezTo>
                  <a:pt x="14" y="88"/>
                  <a:pt x="14" y="88"/>
                  <a:pt x="14" y="88"/>
                </a:cubicBezTo>
                <a:cubicBezTo>
                  <a:pt x="16" y="96"/>
                  <a:pt x="19" y="104"/>
                  <a:pt x="24" y="111"/>
                </a:cubicBezTo>
                <a:cubicBezTo>
                  <a:pt x="14" y="121"/>
                  <a:pt x="14" y="121"/>
                  <a:pt x="14" y="121"/>
                </a:cubicBezTo>
                <a:cubicBezTo>
                  <a:pt x="31" y="138"/>
                  <a:pt x="31" y="138"/>
                  <a:pt x="31" y="138"/>
                </a:cubicBezTo>
                <a:cubicBezTo>
                  <a:pt x="41" y="128"/>
                  <a:pt x="41" y="128"/>
                  <a:pt x="41" y="128"/>
                </a:cubicBezTo>
                <a:cubicBezTo>
                  <a:pt x="48" y="133"/>
                  <a:pt x="56" y="136"/>
                  <a:pt x="64" y="138"/>
                </a:cubicBezTo>
                <a:cubicBezTo>
                  <a:pt x="64" y="152"/>
                  <a:pt x="64" y="152"/>
                  <a:pt x="64" y="152"/>
                </a:cubicBezTo>
                <a:cubicBezTo>
                  <a:pt x="88" y="152"/>
                  <a:pt x="88" y="152"/>
                  <a:pt x="88" y="152"/>
                </a:cubicBezTo>
                <a:cubicBezTo>
                  <a:pt x="88" y="138"/>
                  <a:pt x="88" y="138"/>
                  <a:pt x="88" y="138"/>
                </a:cubicBezTo>
                <a:cubicBezTo>
                  <a:pt x="96" y="136"/>
                  <a:pt x="104" y="133"/>
                  <a:pt x="111" y="128"/>
                </a:cubicBezTo>
                <a:cubicBezTo>
                  <a:pt x="121" y="138"/>
                  <a:pt x="121" y="138"/>
                  <a:pt x="121" y="138"/>
                </a:cubicBezTo>
                <a:cubicBezTo>
                  <a:pt x="138" y="121"/>
                  <a:pt x="138" y="121"/>
                  <a:pt x="138" y="121"/>
                </a:cubicBezTo>
                <a:cubicBezTo>
                  <a:pt x="128" y="111"/>
                  <a:pt x="128" y="111"/>
                  <a:pt x="128" y="111"/>
                </a:cubicBezTo>
                <a:cubicBezTo>
                  <a:pt x="133" y="104"/>
                  <a:pt x="136" y="96"/>
                  <a:pt x="138" y="88"/>
                </a:cubicBezTo>
                <a:lnTo>
                  <a:pt x="152" y="88"/>
                </a:lnTo>
                <a:close/>
                <a:moveTo>
                  <a:pt x="76" y="115"/>
                </a:moveTo>
                <a:cubicBezTo>
                  <a:pt x="54" y="115"/>
                  <a:pt x="37" y="98"/>
                  <a:pt x="37" y="76"/>
                </a:cubicBezTo>
                <a:cubicBezTo>
                  <a:pt x="37" y="54"/>
                  <a:pt x="54" y="37"/>
                  <a:pt x="76" y="37"/>
                </a:cubicBezTo>
                <a:cubicBezTo>
                  <a:pt x="98" y="37"/>
                  <a:pt x="115" y="54"/>
                  <a:pt x="115" y="76"/>
                </a:cubicBezTo>
                <a:cubicBezTo>
                  <a:pt x="115" y="98"/>
                  <a:pt x="98" y="115"/>
                  <a:pt x="76" y="115"/>
                </a:cubicBez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3" name="文本框 22"/>
          <p:cNvSpPr txBox="1"/>
          <p:nvPr/>
        </p:nvSpPr>
        <p:spPr>
          <a:xfrm>
            <a:off x="790661" y="3538473"/>
            <a:ext cx="2065732" cy="400110"/>
          </a:xfrm>
          <a:prstGeom prst="rect">
            <a:avLst/>
          </a:prstGeom>
          <a:noFill/>
        </p:spPr>
        <p:txBody>
          <a:bodyPr wrap="square" rtlCol="0">
            <a:spAutoFit/>
          </a:bodyPr>
          <a:lstStyle/>
          <a:p>
            <a:r>
              <a:rPr lang="zh-CN" altLang="zh-CN" sz="2000" dirty="0"/>
              <a:t>登记期间的工作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2" name="矩形 1"/>
          <p:cNvSpPr/>
          <p:nvPr/>
        </p:nvSpPr>
        <p:spPr>
          <a:xfrm>
            <a:off x="3305833" y="1583045"/>
            <a:ext cx="8250532" cy="3969385"/>
          </a:xfrm>
          <a:prstGeom prst="rect">
            <a:avLst/>
          </a:prstGeom>
        </p:spPr>
        <p:txBody>
          <a:bodyPr wrap="square">
            <a:spAutoFit/>
          </a:bodyPr>
          <a:lstStyle/>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（七）主动听取普查对象的意见，及时改进普查登记工作。</a:t>
            </a:r>
            <a:endParaRPr lang="zh-CN" altLang="zh-CN" sz="24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（八）</a:t>
            </a:r>
            <a:r>
              <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普查指导员应做好登记的指导检查工作，组织普查员进行数据检查。普查登记的人口（包括自主填报户）要与摸底掌握的底数和相关行政记录核对。发现不一致的，要认真查明原因，据实修改，做到不重不漏，确保普查质量。</a:t>
            </a:r>
            <a:endPar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（九）</a:t>
            </a:r>
            <a:r>
              <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及时接收上级普查机构下发的长表调查户清单，并按规定时间做好长表登记工作。</a:t>
            </a:r>
            <a:endParaRPr lang="zh-CN" altLang="zh-CN" sz="24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7" name="Freeform 42"/>
          <p:cNvSpPr/>
          <p:nvPr/>
        </p:nvSpPr>
        <p:spPr bwMode="auto">
          <a:xfrm>
            <a:off x="502213" y="2171967"/>
            <a:ext cx="2722124" cy="2444498"/>
          </a:xfrm>
          <a:custGeom>
            <a:avLst/>
            <a:gdLst>
              <a:gd name="T0" fmla="*/ 1149 w 1149"/>
              <a:gd name="T1" fmla="*/ 515 h 1030"/>
              <a:gd name="T2" fmla="*/ 1019 w 1149"/>
              <a:gd name="T3" fmla="*/ 412 h 1030"/>
              <a:gd name="T4" fmla="*/ 515 w 1149"/>
              <a:gd name="T5" fmla="*/ 0 h 1030"/>
              <a:gd name="T6" fmla="*/ 0 w 1149"/>
              <a:gd name="T7" fmla="*/ 515 h 1030"/>
              <a:gd name="T8" fmla="*/ 515 w 1149"/>
              <a:gd name="T9" fmla="*/ 1030 h 1030"/>
              <a:gd name="T10" fmla="*/ 1019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19" y="412"/>
                  <a:pt x="1019" y="412"/>
                  <a:pt x="1019" y="412"/>
                </a:cubicBezTo>
                <a:cubicBezTo>
                  <a:pt x="971" y="177"/>
                  <a:pt x="764" y="0"/>
                  <a:pt x="515" y="0"/>
                </a:cubicBezTo>
                <a:cubicBezTo>
                  <a:pt x="231" y="0"/>
                  <a:pt x="0" y="231"/>
                  <a:pt x="0" y="515"/>
                </a:cubicBezTo>
                <a:cubicBezTo>
                  <a:pt x="0" y="799"/>
                  <a:pt x="231" y="1030"/>
                  <a:pt x="515" y="1030"/>
                </a:cubicBezTo>
                <a:cubicBezTo>
                  <a:pt x="764" y="1030"/>
                  <a:pt x="971" y="853"/>
                  <a:pt x="1019"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Freeform 43"/>
          <p:cNvSpPr>
            <a:spLocks noEditPoints="1"/>
          </p:cNvSpPr>
          <p:nvPr/>
        </p:nvSpPr>
        <p:spPr bwMode="auto">
          <a:xfrm>
            <a:off x="502213" y="2171967"/>
            <a:ext cx="2722124" cy="2444498"/>
          </a:xfrm>
          <a:custGeom>
            <a:avLst/>
            <a:gdLst>
              <a:gd name="T0" fmla="*/ 1019 w 1149"/>
              <a:gd name="T1" fmla="*/ 412 h 1030"/>
              <a:gd name="T2" fmla="*/ 515 w 1149"/>
              <a:gd name="T3" fmla="*/ 0 h 1030"/>
              <a:gd name="T4" fmla="*/ 0 w 1149"/>
              <a:gd name="T5" fmla="*/ 515 h 1030"/>
              <a:gd name="T6" fmla="*/ 515 w 1149"/>
              <a:gd name="T7" fmla="*/ 1030 h 1030"/>
              <a:gd name="T8" fmla="*/ 1019 w 1149"/>
              <a:gd name="T9" fmla="*/ 618 h 1030"/>
              <a:gd name="T10" fmla="*/ 1149 w 1149"/>
              <a:gd name="T11" fmla="*/ 515 h 1030"/>
              <a:gd name="T12" fmla="*/ 1019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19" y="412"/>
                </a:moveTo>
                <a:cubicBezTo>
                  <a:pt x="971" y="177"/>
                  <a:pt x="764" y="0"/>
                  <a:pt x="515" y="0"/>
                </a:cubicBezTo>
                <a:cubicBezTo>
                  <a:pt x="231" y="0"/>
                  <a:pt x="0" y="231"/>
                  <a:pt x="0" y="515"/>
                </a:cubicBezTo>
                <a:cubicBezTo>
                  <a:pt x="0" y="799"/>
                  <a:pt x="231" y="1030"/>
                  <a:pt x="515" y="1030"/>
                </a:cubicBezTo>
                <a:cubicBezTo>
                  <a:pt x="764" y="1030"/>
                  <a:pt x="971" y="853"/>
                  <a:pt x="1019" y="618"/>
                </a:cubicBezTo>
                <a:cubicBezTo>
                  <a:pt x="1149" y="515"/>
                  <a:pt x="1149" y="515"/>
                  <a:pt x="1149" y="515"/>
                </a:cubicBezTo>
                <a:lnTo>
                  <a:pt x="1019"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B4C7E7"/>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4" name="Freeform 49"/>
          <p:cNvSpPr>
            <a:spLocks noEditPoints="1"/>
          </p:cNvSpPr>
          <p:nvPr/>
        </p:nvSpPr>
        <p:spPr bwMode="auto">
          <a:xfrm>
            <a:off x="1466646" y="2716139"/>
            <a:ext cx="596272" cy="527780"/>
          </a:xfrm>
          <a:custGeom>
            <a:avLst/>
            <a:gdLst>
              <a:gd name="T0" fmla="*/ 29 w 144"/>
              <a:gd name="T1" fmla="*/ 53 h 127"/>
              <a:gd name="T2" fmla="*/ 45 w 144"/>
              <a:gd name="T3" fmla="*/ 72 h 127"/>
              <a:gd name="T4" fmla="*/ 65 w 144"/>
              <a:gd name="T5" fmla="*/ 58 h 127"/>
              <a:gd name="T6" fmla="*/ 50 w 144"/>
              <a:gd name="T7" fmla="*/ 39 h 127"/>
              <a:gd name="T8" fmla="*/ 65 w 144"/>
              <a:gd name="T9" fmla="*/ 29 h 127"/>
              <a:gd name="T10" fmla="*/ 8 w 144"/>
              <a:gd name="T11" fmla="*/ 0 h 127"/>
              <a:gd name="T12" fmla="*/ 13 w 144"/>
              <a:gd name="T13" fmla="*/ 63 h 127"/>
              <a:gd name="T14" fmla="*/ 29 w 144"/>
              <a:gd name="T15" fmla="*/ 53 h 127"/>
              <a:gd name="T16" fmla="*/ 115 w 144"/>
              <a:gd name="T17" fmla="*/ 53 h 127"/>
              <a:gd name="T18" fmla="*/ 131 w 144"/>
              <a:gd name="T19" fmla="*/ 63 h 127"/>
              <a:gd name="T20" fmla="*/ 136 w 144"/>
              <a:gd name="T21" fmla="*/ 0 h 127"/>
              <a:gd name="T22" fmla="*/ 80 w 144"/>
              <a:gd name="T23" fmla="*/ 29 h 127"/>
              <a:gd name="T24" fmla="*/ 95 w 144"/>
              <a:gd name="T25" fmla="*/ 39 h 127"/>
              <a:gd name="T26" fmla="*/ 0 w 144"/>
              <a:gd name="T27" fmla="*/ 103 h 127"/>
              <a:gd name="T28" fmla="*/ 5 w 144"/>
              <a:gd name="T29" fmla="*/ 127 h 127"/>
              <a:gd name="T30" fmla="*/ 115 w 144"/>
              <a:gd name="T31" fmla="*/ 53 h 127"/>
              <a:gd name="T32" fmla="*/ 101 w 144"/>
              <a:gd name="T33" fmla="*/ 86 h 127"/>
              <a:gd name="T34" fmla="*/ 81 w 144"/>
              <a:gd name="T35" fmla="*/ 103 h 127"/>
              <a:gd name="T36" fmla="*/ 139 w 144"/>
              <a:gd name="T37" fmla="*/ 127 h 127"/>
              <a:gd name="T38" fmla="*/ 144 w 144"/>
              <a:gd name="T39" fmla="*/ 103 h 127"/>
              <a:gd name="T40" fmla="*/ 101 w 144"/>
              <a:gd name="T41" fmla="*/ 86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27">
                <a:moveTo>
                  <a:pt x="29" y="53"/>
                </a:moveTo>
                <a:cubicBezTo>
                  <a:pt x="34" y="60"/>
                  <a:pt x="39" y="66"/>
                  <a:pt x="45" y="72"/>
                </a:cubicBezTo>
                <a:cubicBezTo>
                  <a:pt x="51" y="68"/>
                  <a:pt x="58" y="63"/>
                  <a:pt x="65" y="58"/>
                </a:cubicBezTo>
                <a:cubicBezTo>
                  <a:pt x="59" y="52"/>
                  <a:pt x="54" y="46"/>
                  <a:pt x="50" y="39"/>
                </a:cubicBezTo>
                <a:cubicBezTo>
                  <a:pt x="65" y="29"/>
                  <a:pt x="65" y="29"/>
                  <a:pt x="65" y="29"/>
                </a:cubicBezTo>
                <a:cubicBezTo>
                  <a:pt x="8" y="0"/>
                  <a:pt x="8" y="0"/>
                  <a:pt x="8" y="0"/>
                </a:cubicBezTo>
                <a:cubicBezTo>
                  <a:pt x="13" y="63"/>
                  <a:pt x="13" y="63"/>
                  <a:pt x="13" y="63"/>
                </a:cubicBezTo>
                <a:lnTo>
                  <a:pt x="29" y="53"/>
                </a:lnTo>
                <a:close/>
                <a:moveTo>
                  <a:pt x="115" y="53"/>
                </a:moveTo>
                <a:cubicBezTo>
                  <a:pt x="131" y="63"/>
                  <a:pt x="131" y="63"/>
                  <a:pt x="131" y="63"/>
                </a:cubicBezTo>
                <a:cubicBezTo>
                  <a:pt x="136" y="0"/>
                  <a:pt x="136" y="0"/>
                  <a:pt x="136" y="0"/>
                </a:cubicBezTo>
                <a:cubicBezTo>
                  <a:pt x="80" y="29"/>
                  <a:pt x="80" y="29"/>
                  <a:pt x="80" y="29"/>
                </a:cubicBezTo>
                <a:cubicBezTo>
                  <a:pt x="95" y="39"/>
                  <a:pt x="95" y="39"/>
                  <a:pt x="95" y="39"/>
                </a:cubicBezTo>
                <a:cubicBezTo>
                  <a:pt x="61" y="90"/>
                  <a:pt x="1" y="103"/>
                  <a:pt x="0" y="103"/>
                </a:cubicBezTo>
                <a:cubicBezTo>
                  <a:pt x="5" y="127"/>
                  <a:pt x="5" y="127"/>
                  <a:pt x="5" y="127"/>
                </a:cubicBezTo>
                <a:cubicBezTo>
                  <a:pt x="8" y="127"/>
                  <a:pt x="75" y="112"/>
                  <a:pt x="115" y="53"/>
                </a:cubicBezTo>
                <a:close/>
                <a:moveTo>
                  <a:pt x="101" y="86"/>
                </a:moveTo>
                <a:cubicBezTo>
                  <a:pt x="95" y="92"/>
                  <a:pt x="88" y="98"/>
                  <a:pt x="81" y="103"/>
                </a:cubicBezTo>
                <a:cubicBezTo>
                  <a:pt x="111" y="121"/>
                  <a:pt x="137" y="127"/>
                  <a:pt x="139" y="127"/>
                </a:cubicBezTo>
                <a:cubicBezTo>
                  <a:pt x="144" y="103"/>
                  <a:pt x="144" y="103"/>
                  <a:pt x="144" y="103"/>
                </a:cubicBezTo>
                <a:cubicBezTo>
                  <a:pt x="144" y="103"/>
                  <a:pt x="124" y="99"/>
                  <a:pt x="101" y="86"/>
                </a:cubicBezTo>
                <a:close/>
              </a:path>
            </a:pathLst>
          </a:custGeom>
          <a:solidFill>
            <a:srgbClr val="44444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2" name="文本框 21"/>
          <p:cNvSpPr txBox="1"/>
          <p:nvPr/>
        </p:nvSpPr>
        <p:spPr>
          <a:xfrm>
            <a:off x="984346" y="3555725"/>
            <a:ext cx="1782793" cy="400110"/>
          </a:xfrm>
          <a:prstGeom prst="rect">
            <a:avLst/>
          </a:prstGeom>
          <a:noFill/>
        </p:spPr>
        <p:txBody>
          <a:bodyPr wrap="square" rtlCol="0">
            <a:spAutoFit/>
          </a:bodyPr>
          <a:lstStyle/>
          <a:p>
            <a:r>
              <a:rPr lang="zh-CN" altLang="zh-CN" sz="2000" dirty="0"/>
              <a:t>登记后的</a:t>
            </a:r>
            <a:r>
              <a:rPr lang="zh-CN" altLang="zh-CN" sz="2000" dirty="0" smtClean="0"/>
              <a:t>工作</a:t>
            </a:r>
            <a:endParaRPr lang="zh-CN" altLang="en-US" sz="2000" b="1" dirty="0">
              <a:solidFill>
                <a:srgbClr val="444444"/>
              </a:solidFill>
              <a:latin typeface="微软雅黑" panose="020B0503020204020204" pitchFamily="34" charset="-122"/>
              <a:ea typeface="微软雅黑" panose="020B0503020204020204" pitchFamily="34" charset="-122"/>
            </a:endParaRPr>
          </a:p>
        </p:txBody>
      </p:sp>
      <p:sp>
        <p:nvSpPr>
          <p:cNvPr id="2" name="矩形 1"/>
          <p:cNvSpPr/>
          <p:nvPr/>
        </p:nvSpPr>
        <p:spPr>
          <a:xfrm>
            <a:off x="3531235" y="1998345"/>
            <a:ext cx="7382510" cy="2861310"/>
          </a:xfrm>
          <a:prstGeom prst="rect">
            <a:avLst/>
          </a:prstGeom>
        </p:spPr>
        <p:txBody>
          <a:bodyPr wrap="square">
            <a:spAutoFit/>
          </a:bodyPr>
          <a:lstStyle/>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（一）组织普查员学习复查的具体做法，对普查员的复查工作质量进行抽查。</a:t>
            </a:r>
            <a:endParaRPr lang="zh-CN" altLang="zh-CN" sz="24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400" kern="100" dirty="0">
                <a:latin typeface="微软雅黑" panose="020B0503020204020204" pitchFamily="34" charset="-122"/>
                <a:ea typeface="微软雅黑" panose="020B0503020204020204" pitchFamily="34" charset="-122"/>
                <a:cs typeface="宋体" panose="02010600030101010101" pitchFamily="2" charset="-122"/>
              </a:rPr>
              <a:t>（二）及时接收上级普查机构反馈的比对复查结果，并按照《比对复查工作细则》的要求组织普查员做好核实补报工作。</a:t>
            </a:r>
            <a:endParaRPr lang="zh-CN" altLang="zh-CN" sz="2400" kern="100" dirty="0">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四</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普查指导员工作职责</a:t>
            </a:r>
            <a:endParaRPr lang="zh-CN" altLang="en-US" sz="4000" dirty="0">
              <a:latin typeface="微软雅黑" panose="020B0503020204020204" pitchFamily="34" charset="-122"/>
              <a:ea typeface="微软雅黑" panose="020B0503020204020204" pitchFamily="34" charset="-122"/>
            </a:endParaRPr>
          </a:p>
        </p:txBody>
      </p:sp>
      <p:sp>
        <p:nvSpPr>
          <p:cNvPr id="3" name="圆角矩形 2"/>
          <p:cNvSpPr/>
          <p:nvPr/>
        </p:nvSpPr>
        <p:spPr>
          <a:xfrm>
            <a:off x="1656103" y="1363598"/>
            <a:ext cx="8307237" cy="5201728"/>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p:nvSpPr>
        <p:spPr>
          <a:xfrm>
            <a:off x="3310804" y="5065436"/>
            <a:ext cx="5186035" cy="492443"/>
          </a:xfrm>
          <a:prstGeom prst="rect">
            <a:avLst/>
          </a:prstGeom>
        </p:spPr>
        <p:txBody>
          <a:bodyPr wrap="none">
            <a:spAutoFit/>
          </a:bodyPr>
          <a:lstStyle/>
          <a:p>
            <a:r>
              <a:rPr lang="zh-CN" altLang="zh-CN" sz="2600" kern="100" dirty="0">
                <a:solidFill>
                  <a:srgbClr val="C00000"/>
                </a:solidFill>
                <a:cs typeface="宋体" panose="02010600030101010101" pitchFamily="2" charset="-122"/>
              </a:rPr>
              <a:t>严格遵守统计法律法规及保密规定</a:t>
            </a:r>
            <a:endParaRPr lang="zh-CN" altLang="en-US" sz="2600" dirty="0">
              <a:solidFill>
                <a:srgbClr val="C00000"/>
              </a:solidFill>
            </a:endParaRPr>
          </a:p>
        </p:txBody>
      </p:sp>
      <p:sp>
        <p:nvSpPr>
          <p:cNvPr id="2" name="矩形 1"/>
          <p:cNvSpPr/>
          <p:nvPr/>
        </p:nvSpPr>
        <p:spPr>
          <a:xfrm>
            <a:off x="2209800" y="2249170"/>
            <a:ext cx="7000240" cy="2399665"/>
          </a:xfrm>
          <a:prstGeom prst="rect">
            <a:avLst/>
          </a:prstGeom>
          <a:solidFill>
            <a:schemeClr val="accent4">
              <a:lumMod val="40000"/>
              <a:lumOff val="60000"/>
            </a:schemeClr>
          </a:solidFill>
        </p:spPr>
        <p:txBody>
          <a:bodyPr wrap="square">
            <a:spAutoFit/>
          </a:bodyPr>
          <a:lstStyle/>
          <a:p>
            <a:pPr indent="355600" algn="just">
              <a:lnSpc>
                <a:spcPct val="150000"/>
              </a:lnSpc>
              <a:spcAft>
                <a:spcPts val="0"/>
              </a:spcAft>
            </a:pPr>
            <a:r>
              <a:rPr lang="zh-CN" altLang="zh-CN" sz="2000" kern="100" dirty="0">
                <a:latin typeface="微软雅黑" panose="020B0503020204020204" pitchFamily="34" charset="-122"/>
                <a:ea typeface="微软雅黑" panose="020B0503020204020204" pitchFamily="34" charset="-122"/>
                <a:cs typeface="宋体" panose="02010600030101010101" pitchFamily="2" charset="-122"/>
              </a:rPr>
              <a:t>对普查对象申报的情况，必须保守秘密。严禁公开个人和家庭的登记资料。坚持实事求是，恪守职业道德，拒绝、抵制人口普查工作中的违法违规行为。不得伪造、篡改普查资料，不得以任何方式要求任何单位和个人提供虚假的普查资料。</a:t>
            </a:r>
            <a:endParaRPr lang="zh-CN" altLang="zh-CN" sz="2000" kern="100" dirty="0">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五</a:t>
            </a:r>
            <a:r>
              <a:rPr lang="en-US" altLang="zh-CN" sz="4000" dirty="0">
                <a:latin typeface="微软雅黑" panose="020B0503020204020204" pitchFamily="34" charset="-122"/>
                <a:ea typeface="微软雅黑" panose="020B0503020204020204" pitchFamily="34" charset="-122"/>
              </a:rPr>
              <a:t>.</a:t>
            </a:r>
            <a:r>
              <a:rPr lang="zh-CN" altLang="zh-CN" sz="4000" dirty="0" smtClean="0">
                <a:latin typeface="微软雅黑" panose="020B0503020204020204" pitchFamily="34" charset="-122"/>
                <a:ea typeface="微软雅黑" panose="020B0503020204020204" pitchFamily="34" charset="-122"/>
              </a:rPr>
              <a:t>普查员工</a:t>
            </a:r>
            <a:r>
              <a:rPr lang="zh-CN" altLang="zh-CN" sz="4000" dirty="0">
                <a:latin typeface="微软雅黑" panose="020B0503020204020204" pitchFamily="34" charset="-122"/>
                <a:ea typeface="微软雅黑" panose="020B0503020204020204" pitchFamily="34" charset="-122"/>
              </a:rPr>
              <a:t>作职责</a:t>
            </a:r>
            <a:endParaRPr lang="zh-CN" altLang="en-US" sz="4000" dirty="0">
              <a:latin typeface="微软雅黑" panose="020B0503020204020204" pitchFamily="34" charset="-122"/>
              <a:ea typeface="微软雅黑" panose="020B0503020204020204" pitchFamily="34" charset="-122"/>
            </a:endParaRPr>
          </a:p>
        </p:txBody>
      </p:sp>
      <p:sp>
        <p:nvSpPr>
          <p:cNvPr id="2" name="矩形 1"/>
          <p:cNvSpPr/>
          <p:nvPr/>
        </p:nvSpPr>
        <p:spPr>
          <a:xfrm>
            <a:off x="1467928" y="2127712"/>
            <a:ext cx="8763000" cy="2630170"/>
          </a:xfrm>
          <a:prstGeom prst="rect">
            <a:avLst/>
          </a:prstGeom>
        </p:spPr>
        <p:txBody>
          <a:bodyPr wrap="square">
            <a:spAutoFit/>
          </a:bodyPr>
          <a:lstStyle/>
          <a:p>
            <a:pPr>
              <a:lnSpc>
                <a:spcPct val="250000"/>
              </a:lnSpc>
            </a:pPr>
            <a:r>
              <a:rPr lang="en-US" altLang="zh-CN"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普查</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员应按照《中华人民共和国统计法》《全国人口普查条例》《第七次全国人口普查方案》及相关实施细则的规定，依法开展普查工作。</a:t>
            </a:r>
            <a:r>
              <a:rPr lang="zh-CN"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普查员的主要工作职责是进行摸底、入户登记、复查</a:t>
            </a:r>
            <a:r>
              <a:rPr lang="zh-CN" altLang="zh-CN" sz="2200" kern="100" dirty="0" smtClean="0">
                <a:solidFill>
                  <a:srgbClr val="C00000"/>
                </a:solidFill>
                <a:latin typeface="微软雅黑" panose="020B0503020204020204" pitchFamily="34" charset="-122"/>
                <a:ea typeface="微软雅黑" panose="020B0503020204020204" pitchFamily="34" charset="-122"/>
                <a:cs typeface="宋体" panose="02010600030101010101" pitchFamily="2" charset="-122"/>
              </a:rPr>
              <a:t>等</a:t>
            </a:r>
            <a:r>
              <a:rPr lang="zh-CN" altLang="en-US" sz="2200" kern="100" dirty="0" smtClean="0">
                <a:solidFill>
                  <a:srgbClr val="C00000"/>
                </a:solidFill>
                <a:latin typeface="微软雅黑" panose="020B0503020204020204" pitchFamily="34" charset="-122"/>
                <a:ea typeface="微软雅黑" panose="020B0503020204020204" pitchFamily="34" charset="-122"/>
                <a:cs typeface="宋体" panose="02010600030101010101" pitchFamily="2" charset="-122"/>
              </a:rPr>
              <a:t>。</a:t>
            </a:r>
            <a:endParaRPr lang="zh-CN"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五</a:t>
            </a:r>
            <a:r>
              <a:rPr lang="en-US" altLang="zh-CN" sz="4000" dirty="0">
                <a:latin typeface="微软雅黑" panose="020B0503020204020204" pitchFamily="34" charset="-122"/>
                <a:ea typeface="微软雅黑" panose="020B0503020204020204" pitchFamily="34" charset="-122"/>
              </a:rPr>
              <a:t>.</a:t>
            </a:r>
            <a:r>
              <a:rPr lang="zh-CN" altLang="zh-CN" sz="4000" dirty="0" smtClean="0">
                <a:latin typeface="微软雅黑" panose="020B0503020204020204" pitchFamily="34" charset="-122"/>
                <a:ea typeface="微软雅黑" panose="020B0503020204020204" pitchFamily="34" charset="-122"/>
              </a:rPr>
              <a:t>普查员工</a:t>
            </a:r>
            <a:r>
              <a:rPr lang="zh-CN" altLang="zh-CN" sz="4000" dirty="0">
                <a:latin typeface="微软雅黑" panose="020B0503020204020204" pitchFamily="34" charset="-122"/>
                <a:ea typeface="微软雅黑" panose="020B0503020204020204" pitchFamily="34" charset="-122"/>
              </a:rPr>
              <a:t>作职责</a:t>
            </a:r>
            <a:endParaRPr lang="zh-CN" altLang="en-US" sz="4000" dirty="0">
              <a:latin typeface="微软雅黑" panose="020B0503020204020204" pitchFamily="34" charset="-122"/>
              <a:ea typeface="微软雅黑" panose="020B0503020204020204" pitchFamily="34" charset="-122"/>
            </a:endParaRPr>
          </a:p>
        </p:txBody>
      </p:sp>
      <p:sp>
        <p:nvSpPr>
          <p:cNvPr id="11" name="Freeform 46"/>
          <p:cNvSpPr/>
          <p:nvPr/>
        </p:nvSpPr>
        <p:spPr bwMode="auto">
          <a:xfrm>
            <a:off x="280782" y="2033945"/>
            <a:ext cx="2722124" cy="2444498"/>
          </a:xfrm>
          <a:custGeom>
            <a:avLst/>
            <a:gdLst>
              <a:gd name="T0" fmla="*/ 1149 w 1149"/>
              <a:gd name="T1" fmla="*/ 515 h 1030"/>
              <a:gd name="T2" fmla="*/ 1020 w 1149"/>
              <a:gd name="T3" fmla="*/ 412 h 1030"/>
              <a:gd name="T4" fmla="*/ 515 w 1149"/>
              <a:gd name="T5" fmla="*/ 0 h 1030"/>
              <a:gd name="T6" fmla="*/ 0 w 1149"/>
              <a:gd name="T7" fmla="*/ 515 h 1030"/>
              <a:gd name="T8" fmla="*/ 515 w 1149"/>
              <a:gd name="T9" fmla="*/ 1030 h 1030"/>
              <a:gd name="T10" fmla="*/ 1020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20" y="412"/>
                  <a:pt x="1020" y="412"/>
                  <a:pt x="1020" y="412"/>
                </a:cubicBezTo>
                <a:cubicBezTo>
                  <a:pt x="972" y="177"/>
                  <a:pt x="764" y="0"/>
                  <a:pt x="515" y="0"/>
                </a:cubicBezTo>
                <a:cubicBezTo>
                  <a:pt x="231" y="0"/>
                  <a:pt x="0" y="231"/>
                  <a:pt x="0" y="515"/>
                </a:cubicBezTo>
                <a:cubicBezTo>
                  <a:pt x="0" y="799"/>
                  <a:pt x="231" y="1030"/>
                  <a:pt x="515" y="1030"/>
                </a:cubicBezTo>
                <a:cubicBezTo>
                  <a:pt x="764" y="1030"/>
                  <a:pt x="972" y="853"/>
                  <a:pt x="1020"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47"/>
          <p:cNvSpPr>
            <a:spLocks noEditPoints="1"/>
          </p:cNvSpPr>
          <p:nvPr/>
        </p:nvSpPr>
        <p:spPr bwMode="auto">
          <a:xfrm>
            <a:off x="280782" y="2033945"/>
            <a:ext cx="2722124" cy="2444498"/>
          </a:xfrm>
          <a:custGeom>
            <a:avLst/>
            <a:gdLst>
              <a:gd name="T0" fmla="*/ 1020 w 1149"/>
              <a:gd name="T1" fmla="*/ 412 h 1030"/>
              <a:gd name="T2" fmla="*/ 515 w 1149"/>
              <a:gd name="T3" fmla="*/ 0 h 1030"/>
              <a:gd name="T4" fmla="*/ 0 w 1149"/>
              <a:gd name="T5" fmla="*/ 515 h 1030"/>
              <a:gd name="T6" fmla="*/ 515 w 1149"/>
              <a:gd name="T7" fmla="*/ 1030 h 1030"/>
              <a:gd name="T8" fmla="*/ 1020 w 1149"/>
              <a:gd name="T9" fmla="*/ 618 h 1030"/>
              <a:gd name="T10" fmla="*/ 1149 w 1149"/>
              <a:gd name="T11" fmla="*/ 515 h 1030"/>
              <a:gd name="T12" fmla="*/ 1020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20" y="412"/>
                </a:moveTo>
                <a:cubicBezTo>
                  <a:pt x="972" y="177"/>
                  <a:pt x="764" y="0"/>
                  <a:pt x="515" y="0"/>
                </a:cubicBezTo>
                <a:cubicBezTo>
                  <a:pt x="231" y="0"/>
                  <a:pt x="0" y="231"/>
                  <a:pt x="0" y="515"/>
                </a:cubicBezTo>
                <a:cubicBezTo>
                  <a:pt x="0" y="799"/>
                  <a:pt x="231" y="1030"/>
                  <a:pt x="515" y="1030"/>
                </a:cubicBezTo>
                <a:cubicBezTo>
                  <a:pt x="764" y="1030"/>
                  <a:pt x="972" y="853"/>
                  <a:pt x="1020" y="618"/>
                </a:cubicBezTo>
                <a:cubicBezTo>
                  <a:pt x="1149" y="515"/>
                  <a:pt x="1149" y="515"/>
                  <a:pt x="1149" y="515"/>
                </a:cubicBezTo>
                <a:lnTo>
                  <a:pt x="1020"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92D050"/>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8" name="文本框 17"/>
          <p:cNvSpPr txBox="1"/>
          <p:nvPr/>
        </p:nvSpPr>
        <p:spPr>
          <a:xfrm>
            <a:off x="567055" y="4580890"/>
            <a:ext cx="2149475" cy="429895"/>
          </a:xfrm>
          <a:prstGeom prst="rect">
            <a:avLst/>
          </a:prstGeom>
          <a:noFill/>
        </p:spPr>
        <p:txBody>
          <a:bodyPr wrap="square" rtlCol="0">
            <a:spAutoFit/>
          </a:bodyPr>
          <a:lstStyle/>
          <a:p>
            <a:r>
              <a:rPr lang="zh-CN" altLang="en-US" sz="22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en-US" sz="2200" kern="100" dirty="0">
                <a:latin typeface="微软雅黑" panose="020B0503020204020204" pitchFamily="34" charset="-122"/>
                <a:ea typeface="微软雅黑" panose="020B0503020204020204" pitchFamily="34" charset="-122"/>
                <a:cs typeface="宋体" panose="02010600030101010101" pitchFamily="2" charset="-122"/>
              </a:rPr>
              <a:t>一</a:t>
            </a:r>
            <a:r>
              <a:rPr lang="zh-CN" altLang="en-US" sz="22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参加</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培训</a:t>
            </a:r>
            <a:endParaRPr lang="zh-CN" altLang="en-US" sz="2200" kern="100" dirty="0">
              <a:latin typeface="微软雅黑" panose="020B0503020204020204" pitchFamily="34" charset="-122"/>
              <a:ea typeface="微软雅黑" panose="020B0503020204020204" pitchFamily="34" charset="-122"/>
              <a:cs typeface="宋体" panose="02010600030101010101" pitchFamily="2" charset="-122"/>
            </a:endParaRPr>
          </a:p>
        </p:txBody>
      </p:sp>
      <p:sp>
        <p:nvSpPr>
          <p:cNvPr id="2" name="矩形 1"/>
          <p:cNvSpPr/>
          <p:nvPr/>
        </p:nvSpPr>
        <p:spPr>
          <a:xfrm>
            <a:off x="3256472" y="2000436"/>
            <a:ext cx="8166340" cy="3340735"/>
          </a:xfrm>
          <a:prstGeom prst="rect">
            <a:avLst/>
          </a:prstGeom>
        </p:spPr>
        <p:txBody>
          <a:bodyPr wrap="square">
            <a:spAutoFit/>
          </a:bodyPr>
          <a:lstStyle/>
          <a:p>
            <a:pPr>
              <a:lnSpc>
                <a:spcPct val="240000"/>
              </a:lnSpc>
            </a:pPr>
            <a:r>
              <a:rPr lang="en-US" altLang="zh-CN"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认真</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参加业务集中培训，主动开展线上学习，完成规定的学习时长。通过培训学习，熟悉普查目的、内容、方式等，理解普查表的内容，包括各项指标的含义及填报要求，掌握普查现场工作流程和各项工作技能。</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p:txBody>
      </p:sp>
      <p:pic>
        <p:nvPicPr>
          <p:cNvPr id="3" name="图片 2"/>
          <p:cNvPicPr>
            <a:picLocks noChangeAspect="1"/>
          </p:cNvPicPr>
          <p:nvPr/>
        </p:nvPicPr>
        <p:blipFill>
          <a:blip r:embed="rId1"/>
          <a:stretch>
            <a:fillRect/>
          </a:stretch>
        </p:blipFill>
        <p:spPr>
          <a:xfrm>
            <a:off x="736829" y="2608494"/>
            <a:ext cx="1524000" cy="1295400"/>
          </a:xfrm>
          <a:prstGeom prst="rect">
            <a:avLst/>
          </a:prstGeom>
        </p:spPr>
      </p:pic>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五</a:t>
            </a:r>
            <a:r>
              <a:rPr lang="en-US" altLang="zh-CN" sz="4000" dirty="0">
                <a:latin typeface="微软雅黑" panose="020B0503020204020204" pitchFamily="34" charset="-122"/>
                <a:ea typeface="微软雅黑" panose="020B0503020204020204" pitchFamily="34" charset="-122"/>
              </a:rPr>
              <a:t>.</a:t>
            </a:r>
            <a:r>
              <a:rPr lang="zh-CN" altLang="zh-CN" sz="4000" dirty="0" smtClean="0">
                <a:latin typeface="微软雅黑" panose="020B0503020204020204" pitchFamily="34" charset="-122"/>
                <a:ea typeface="微软雅黑" panose="020B0503020204020204" pitchFamily="34" charset="-122"/>
              </a:rPr>
              <a:t>普查员工</a:t>
            </a:r>
            <a:r>
              <a:rPr lang="zh-CN" altLang="zh-CN" sz="4000" dirty="0">
                <a:latin typeface="微软雅黑" panose="020B0503020204020204" pitchFamily="34" charset="-122"/>
                <a:ea typeface="微软雅黑" panose="020B0503020204020204" pitchFamily="34" charset="-122"/>
              </a:rPr>
              <a:t>作职责</a:t>
            </a:r>
            <a:endParaRPr lang="zh-CN" altLang="en-US" sz="4000" dirty="0">
              <a:latin typeface="微软雅黑" panose="020B0503020204020204" pitchFamily="34" charset="-122"/>
              <a:ea typeface="微软雅黑" panose="020B0503020204020204" pitchFamily="34" charset="-122"/>
            </a:endParaRPr>
          </a:p>
        </p:txBody>
      </p:sp>
      <p:sp>
        <p:nvSpPr>
          <p:cNvPr id="11" name="Freeform 46"/>
          <p:cNvSpPr/>
          <p:nvPr/>
        </p:nvSpPr>
        <p:spPr bwMode="auto">
          <a:xfrm>
            <a:off x="280782" y="2033945"/>
            <a:ext cx="2722124" cy="2444498"/>
          </a:xfrm>
          <a:custGeom>
            <a:avLst/>
            <a:gdLst>
              <a:gd name="T0" fmla="*/ 1149 w 1149"/>
              <a:gd name="T1" fmla="*/ 515 h 1030"/>
              <a:gd name="T2" fmla="*/ 1020 w 1149"/>
              <a:gd name="T3" fmla="*/ 412 h 1030"/>
              <a:gd name="T4" fmla="*/ 515 w 1149"/>
              <a:gd name="T5" fmla="*/ 0 h 1030"/>
              <a:gd name="T6" fmla="*/ 0 w 1149"/>
              <a:gd name="T7" fmla="*/ 515 h 1030"/>
              <a:gd name="T8" fmla="*/ 515 w 1149"/>
              <a:gd name="T9" fmla="*/ 1030 h 1030"/>
              <a:gd name="T10" fmla="*/ 1020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20" y="412"/>
                  <a:pt x="1020" y="412"/>
                  <a:pt x="1020" y="412"/>
                </a:cubicBezTo>
                <a:cubicBezTo>
                  <a:pt x="972" y="177"/>
                  <a:pt x="764" y="0"/>
                  <a:pt x="515" y="0"/>
                </a:cubicBezTo>
                <a:cubicBezTo>
                  <a:pt x="231" y="0"/>
                  <a:pt x="0" y="231"/>
                  <a:pt x="0" y="515"/>
                </a:cubicBezTo>
                <a:cubicBezTo>
                  <a:pt x="0" y="799"/>
                  <a:pt x="231" y="1030"/>
                  <a:pt x="515" y="1030"/>
                </a:cubicBezTo>
                <a:cubicBezTo>
                  <a:pt x="764" y="1030"/>
                  <a:pt x="972" y="853"/>
                  <a:pt x="1020"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47"/>
          <p:cNvSpPr>
            <a:spLocks noEditPoints="1"/>
          </p:cNvSpPr>
          <p:nvPr/>
        </p:nvSpPr>
        <p:spPr bwMode="auto">
          <a:xfrm>
            <a:off x="280782" y="2033945"/>
            <a:ext cx="2722124" cy="2444498"/>
          </a:xfrm>
          <a:custGeom>
            <a:avLst/>
            <a:gdLst>
              <a:gd name="T0" fmla="*/ 1020 w 1149"/>
              <a:gd name="T1" fmla="*/ 412 h 1030"/>
              <a:gd name="T2" fmla="*/ 515 w 1149"/>
              <a:gd name="T3" fmla="*/ 0 h 1030"/>
              <a:gd name="T4" fmla="*/ 0 w 1149"/>
              <a:gd name="T5" fmla="*/ 515 h 1030"/>
              <a:gd name="T6" fmla="*/ 515 w 1149"/>
              <a:gd name="T7" fmla="*/ 1030 h 1030"/>
              <a:gd name="T8" fmla="*/ 1020 w 1149"/>
              <a:gd name="T9" fmla="*/ 618 h 1030"/>
              <a:gd name="T10" fmla="*/ 1149 w 1149"/>
              <a:gd name="T11" fmla="*/ 515 h 1030"/>
              <a:gd name="T12" fmla="*/ 1020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20" y="412"/>
                </a:moveTo>
                <a:cubicBezTo>
                  <a:pt x="972" y="177"/>
                  <a:pt x="764" y="0"/>
                  <a:pt x="515" y="0"/>
                </a:cubicBezTo>
                <a:cubicBezTo>
                  <a:pt x="231" y="0"/>
                  <a:pt x="0" y="231"/>
                  <a:pt x="0" y="515"/>
                </a:cubicBezTo>
                <a:cubicBezTo>
                  <a:pt x="0" y="799"/>
                  <a:pt x="231" y="1030"/>
                  <a:pt x="515" y="1030"/>
                </a:cubicBezTo>
                <a:cubicBezTo>
                  <a:pt x="764" y="1030"/>
                  <a:pt x="972" y="853"/>
                  <a:pt x="1020" y="618"/>
                </a:cubicBezTo>
                <a:cubicBezTo>
                  <a:pt x="1149" y="515"/>
                  <a:pt x="1149" y="515"/>
                  <a:pt x="1149" y="515"/>
                </a:cubicBezTo>
                <a:lnTo>
                  <a:pt x="1020"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92D050"/>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8" name="文本框 17"/>
          <p:cNvSpPr txBox="1"/>
          <p:nvPr/>
        </p:nvSpPr>
        <p:spPr>
          <a:xfrm>
            <a:off x="408305" y="4575810"/>
            <a:ext cx="2288540" cy="429895"/>
          </a:xfrm>
          <a:prstGeom prst="rect">
            <a:avLst/>
          </a:prstGeom>
          <a:noFill/>
        </p:spPr>
        <p:txBody>
          <a:bodyPr wrap="square" rtlCol="0">
            <a:spAutoFit/>
          </a:bodyPr>
          <a:lstStyle/>
          <a:p>
            <a:r>
              <a:rPr lang="zh-CN" altLang="en-US" sz="2200" kern="100" dirty="0" smtClean="0">
                <a:latin typeface="微软雅黑" panose="020B0503020204020204" pitchFamily="34" charset="-122"/>
                <a:ea typeface="微软雅黑" panose="020B0503020204020204" pitchFamily="34" charset="-122"/>
                <a:cs typeface="宋体" panose="02010600030101010101" pitchFamily="2" charset="-122"/>
              </a:rPr>
              <a:t>（二）</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进行</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摸底</a:t>
            </a:r>
            <a:endParaRPr lang="zh-CN" altLang="en-US" sz="2200" kern="100" dirty="0">
              <a:latin typeface="微软雅黑" panose="020B0503020204020204" pitchFamily="34" charset="-122"/>
              <a:ea typeface="微软雅黑" panose="020B0503020204020204" pitchFamily="34" charset="-122"/>
              <a:cs typeface="宋体" panose="02010600030101010101" pitchFamily="2" charset="-122"/>
            </a:endParaRPr>
          </a:p>
        </p:txBody>
      </p:sp>
      <p:sp>
        <p:nvSpPr>
          <p:cNvPr id="2" name="矩形 1"/>
          <p:cNvSpPr/>
          <p:nvPr/>
        </p:nvSpPr>
        <p:spPr>
          <a:xfrm>
            <a:off x="3257742" y="1235261"/>
            <a:ext cx="8166340" cy="3476625"/>
          </a:xfrm>
          <a:prstGeom prst="rect">
            <a:avLst/>
          </a:prstGeom>
        </p:spPr>
        <p:txBody>
          <a:bodyPr wrap="square">
            <a:spAutoFit/>
          </a:bodyPr>
          <a:lstStyle/>
          <a:p>
            <a:pPr>
              <a:lnSpc>
                <a:spcPct val="200000"/>
              </a:lnSpc>
            </a:pPr>
            <a:r>
              <a:rPr lang="en-US" altLang="zh-CN"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普查</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登记前，普查员应按要求做好摸底工作，包括：明确普查小区边界；核实建筑物情况，绘制《普查小区图》</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；入户</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摸清人口和居住情况，编制《户主姓名底册》；向自主填报户提供账户密码信息，并讲解填报流程和注意事项；记录、安排普查登记的时间和顺序；做好对群众的宣传工作。</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p:txBody>
      </p:sp>
      <p:pic>
        <p:nvPicPr>
          <p:cNvPr id="5" name="图片 4"/>
          <p:cNvPicPr>
            <a:picLocks noChangeAspect="1"/>
          </p:cNvPicPr>
          <p:nvPr/>
        </p:nvPicPr>
        <p:blipFill>
          <a:blip r:embed="rId1"/>
          <a:stretch>
            <a:fillRect/>
          </a:stretch>
        </p:blipFill>
        <p:spPr>
          <a:xfrm>
            <a:off x="828491" y="2679931"/>
            <a:ext cx="1447800" cy="1152525"/>
          </a:xfrm>
          <a:prstGeom prst="rect">
            <a:avLst/>
          </a:prstGeom>
        </p:spPr>
      </p:pic>
      <p:pic>
        <p:nvPicPr>
          <p:cNvPr id="6" name="图片 5"/>
          <p:cNvPicPr>
            <a:picLocks noChangeAspect="1"/>
          </p:cNvPicPr>
          <p:nvPr/>
        </p:nvPicPr>
        <p:blipFill>
          <a:blip r:embed="rId2"/>
          <a:stretch>
            <a:fillRect/>
          </a:stretch>
        </p:blipFill>
        <p:spPr>
          <a:xfrm>
            <a:off x="3794095" y="4713976"/>
            <a:ext cx="1343025" cy="1343025"/>
          </a:xfrm>
          <a:prstGeom prst="rect">
            <a:avLst/>
          </a:prstGeom>
        </p:spPr>
      </p:pic>
      <p:pic>
        <p:nvPicPr>
          <p:cNvPr id="7" name="图片 6"/>
          <p:cNvPicPr>
            <a:picLocks noChangeAspect="1"/>
          </p:cNvPicPr>
          <p:nvPr/>
        </p:nvPicPr>
        <p:blipFill>
          <a:blip r:embed="rId3"/>
          <a:stretch>
            <a:fillRect/>
          </a:stretch>
        </p:blipFill>
        <p:spPr>
          <a:xfrm>
            <a:off x="6187305" y="4724930"/>
            <a:ext cx="1322056" cy="1332071"/>
          </a:xfrm>
          <a:prstGeom prst="rect">
            <a:avLst/>
          </a:prstGeom>
        </p:spPr>
      </p:pic>
      <p:pic>
        <p:nvPicPr>
          <p:cNvPr id="8" name="图片 7"/>
          <p:cNvPicPr>
            <a:picLocks noChangeAspect="1"/>
          </p:cNvPicPr>
          <p:nvPr/>
        </p:nvPicPr>
        <p:blipFill>
          <a:blip r:embed="rId4"/>
          <a:stretch>
            <a:fillRect/>
          </a:stretch>
        </p:blipFill>
        <p:spPr>
          <a:xfrm>
            <a:off x="8553085" y="4724930"/>
            <a:ext cx="1272402" cy="1310196"/>
          </a:xfrm>
          <a:prstGeom prst="rect">
            <a:avLst/>
          </a:prstGeom>
        </p:spPr>
      </p:pic>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五</a:t>
            </a:r>
            <a:r>
              <a:rPr lang="en-US" altLang="zh-CN" sz="4000" dirty="0">
                <a:latin typeface="微软雅黑" panose="020B0503020204020204" pitchFamily="34" charset="-122"/>
                <a:ea typeface="微软雅黑" panose="020B0503020204020204" pitchFamily="34" charset="-122"/>
              </a:rPr>
              <a:t>.</a:t>
            </a:r>
            <a:r>
              <a:rPr lang="zh-CN" altLang="zh-CN" sz="4000" dirty="0" smtClean="0">
                <a:latin typeface="微软雅黑" panose="020B0503020204020204" pitchFamily="34" charset="-122"/>
                <a:ea typeface="微软雅黑" panose="020B0503020204020204" pitchFamily="34" charset="-122"/>
              </a:rPr>
              <a:t>普查员工</a:t>
            </a:r>
            <a:r>
              <a:rPr lang="zh-CN" altLang="zh-CN" sz="4000" dirty="0">
                <a:latin typeface="微软雅黑" panose="020B0503020204020204" pitchFamily="34" charset="-122"/>
                <a:ea typeface="微软雅黑" panose="020B0503020204020204" pitchFamily="34" charset="-122"/>
              </a:rPr>
              <a:t>作职责</a:t>
            </a:r>
            <a:endParaRPr lang="zh-CN" altLang="en-US" sz="4000" dirty="0">
              <a:latin typeface="微软雅黑" panose="020B0503020204020204" pitchFamily="34" charset="-122"/>
              <a:ea typeface="微软雅黑" panose="020B0503020204020204" pitchFamily="34" charset="-122"/>
            </a:endParaRPr>
          </a:p>
        </p:txBody>
      </p:sp>
      <p:sp>
        <p:nvSpPr>
          <p:cNvPr id="11" name="Freeform 46"/>
          <p:cNvSpPr/>
          <p:nvPr/>
        </p:nvSpPr>
        <p:spPr bwMode="auto">
          <a:xfrm>
            <a:off x="280782" y="2033945"/>
            <a:ext cx="2722124" cy="2444498"/>
          </a:xfrm>
          <a:custGeom>
            <a:avLst/>
            <a:gdLst>
              <a:gd name="T0" fmla="*/ 1149 w 1149"/>
              <a:gd name="T1" fmla="*/ 515 h 1030"/>
              <a:gd name="T2" fmla="*/ 1020 w 1149"/>
              <a:gd name="T3" fmla="*/ 412 h 1030"/>
              <a:gd name="T4" fmla="*/ 515 w 1149"/>
              <a:gd name="T5" fmla="*/ 0 h 1030"/>
              <a:gd name="T6" fmla="*/ 0 w 1149"/>
              <a:gd name="T7" fmla="*/ 515 h 1030"/>
              <a:gd name="T8" fmla="*/ 515 w 1149"/>
              <a:gd name="T9" fmla="*/ 1030 h 1030"/>
              <a:gd name="T10" fmla="*/ 1020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20" y="412"/>
                  <a:pt x="1020" y="412"/>
                  <a:pt x="1020" y="412"/>
                </a:cubicBezTo>
                <a:cubicBezTo>
                  <a:pt x="972" y="177"/>
                  <a:pt x="764" y="0"/>
                  <a:pt x="515" y="0"/>
                </a:cubicBezTo>
                <a:cubicBezTo>
                  <a:pt x="231" y="0"/>
                  <a:pt x="0" y="231"/>
                  <a:pt x="0" y="515"/>
                </a:cubicBezTo>
                <a:cubicBezTo>
                  <a:pt x="0" y="799"/>
                  <a:pt x="231" y="1030"/>
                  <a:pt x="515" y="1030"/>
                </a:cubicBezTo>
                <a:cubicBezTo>
                  <a:pt x="764" y="1030"/>
                  <a:pt x="972" y="853"/>
                  <a:pt x="1020"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47"/>
          <p:cNvSpPr>
            <a:spLocks noEditPoints="1"/>
          </p:cNvSpPr>
          <p:nvPr/>
        </p:nvSpPr>
        <p:spPr bwMode="auto">
          <a:xfrm>
            <a:off x="280782" y="2033945"/>
            <a:ext cx="2722124" cy="2444498"/>
          </a:xfrm>
          <a:custGeom>
            <a:avLst/>
            <a:gdLst>
              <a:gd name="T0" fmla="*/ 1020 w 1149"/>
              <a:gd name="T1" fmla="*/ 412 h 1030"/>
              <a:gd name="T2" fmla="*/ 515 w 1149"/>
              <a:gd name="T3" fmla="*/ 0 h 1030"/>
              <a:gd name="T4" fmla="*/ 0 w 1149"/>
              <a:gd name="T5" fmla="*/ 515 h 1030"/>
              <a:gd name="T6" fmla="*/ 515 w 1149"/>
              <a:gd name="T7" fmla="*/ 1030 h 1030"/>
              <a:gd name="T8" fmla="*/ 1020 w 1149"/>
              <a:gd name="T9" fmla="*/ 618 h 1030"/>
              <a:gd name="T10" fmla="*/ 1149 w 1149"/>
              <a:gd name="T11" fmla="*/ 515 h 1030"/>
              <a:gd name="T12" fmla="*/ 1020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20" y="412"/>
                </a:moveTo>
                <a:cubicBezTo>
                  <a:pt x="972" y="177"/>
                  <a:pt x="764" y="0"/>
                  <a:pt x="515" y="0"/>
                </a:cubicBezTo>
                <a:cubicBezTo>
                  <a:pt x="231" y="0"/>
                  <a:pt x="0" y="231"/>
                  <a:pt x="0" y="515"/>
                </a:cubicBezTo>
                <a:cubicBezTo>
                  <a:pt x="0" y="799"/>
                  <a:pt x="231" y="1030"/>
                  <a:pt x="515" y="1030"/>
                </a:cubicBezTo>
                <a:cubicBezTo>
                  <a:pt x="764" y="1030"/>
                  <a:pt x="972" y="853"/>
                  <a:pt x="1020" y="618"/>
                </a:cubicBezTo>
                <a:cubicBezTo>
                  <a:pt x="1149" y="515"/>
                  <a:pt x="1149" y="515"/>
                  <a:pt x="1149" y="515"/>
                </a:cubicBezTo>
                <a:lnTo>
                  <a:pt x="1020"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92D050"/>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8" name="文本框 17"/>
          <p:cNvSpPr txBox="1"/>
          <p:nvPr/>
        </p:nvSpPr>
        <p:spPr>
          <a:xfrm>
            <a:off x="682625" y="4612640"/>
            <a:ext cx="2169795" cy="429895"/>
          </a:xfrm>
          <a:prstGeom prst="rect">
            <a:avLst/>
          </a:prstGeom>
          <a:noFill/>
        </p:spPr>
        <p:txBody>
          <a:bodyPr wrap="square" rtlCol="0">
            <a:spAutoFit/>
          </a:bodyPr>
          <a:lstStyle/>
          <a:p>
            <a:r>
              <a:rPr lang="zh-CN" altLang="en-US" sz="2200" kern="100" dirty="0" smtClean="0">
                <a:latin typeface="微软雅黑" panose="020B0503020204020204" pitchFamily="34" charset="-122"/>
                <a:ea typeface="微软雅黑" panose="020B0503020204020204" pitchFamily="34" charset="-122"/>
                <a:cs typeface="宋体" panose="02010600030101010101" pitchFamily="2" charset="-122"/>
              </a:rPr>
              <a:t>（三）</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入户</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登记</a:t>
            </a:r>
            <a:endParaRPr lang="zh-CN" altLang="en-US" sz="2200" kern="100" dirty="0">
              <a:latin typeface="微软雅黑" panose="020B0503020204020204" pitchFamily="34" charset="-122"/>
              <a:ea typeface="微软雅黑" panose="020B0503020204020204" pitchFamily="34" charset="-122"/>
              <a:cs typeface="宋体" panose="02010600030101010101" pitchFamily="2" charset="-122"/>
            </a:endParaRPr>
          </a:p>
        </p:txBody>
      </p:sp>
      <p:sp>
        <p:nvSpPr>
          <p:cNvPr id="2" name="矩形 1"/>
          <p:cNvSpPr/>
          <p:nvPr/>
        </p:nvSpPr>
        <p:spPr>
          <a:xfrm>
            <a:off x="3187625" y="1565581"/>
            <a:ext cx="8166340" cy="5077460"/>
          </a:xfrm>
          <a:prstGeom prst="rect">
            <a:avLst/>
          </a:prstGeom>
        </p:spPr>
        <p:txBody>
          <a:bodyPr wrap="square">
            <a:spAutoFit/>
          </a:bodyPr>
          <a:lstStyle/>
          <a:p>
            <a:pPr>
              <a:lnSpc>
                <a:spcPct val="150000"/>
              </a:lnSpc>
            </a:pPr>
            <a:r>
              <a:rPr lang="en-US" altLang="zh-CN"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（一）普查登记期间，普查员应完成</a:t>
            </a:r>
            <a:r>
              <a:rPr lang="zh-CN"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普查短表、港澳台居民和外籍人员普查表、死亡人口调查表的填报</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a:lnSpc>
                <a:spcPct val="150000"/>
              </a:lnSpc>
            </a:pPr>
            <a:r>
              <a:rPr lang="en-US" altLang="zh-CN" sz="2200"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二）入户登记时，普查员应主动出示普查员证，态度友善，表述清楚，化解普查对象的疑虑。按照普查对象的标准和普查表填写说明的规定，使用电子采集设备认真填写普查表，内容全面，做到不漏、不错、不重。收集完信息后，请普查对象签字，数据保存审核。发现问题及时向普查指导员报告</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a:t>
            </a:r>
            <a:endParaRPr lang="en-US" altLang="zh-CN" sz="2200" kern="100" dirty="0" smtClean="0">
              <a:latin typeface="微软雅黑" panose="020B0503020204020204" pitchFamily="34" charset="-122"/>
              <a:ea typeface="微软雅黑" panose="020B0503020204020204" pitchFamily="34" charset="-122"/>
              <a:cs typeface="宋体" panose="02010600030101010101" pitchFamily="2" charset="-122"/>
            </a:endParaRPr>
          </a:p>
          <a:p>
            <a:pPr>
              <a:lnSpc>
                <a:spcPct val="150000"/>
              </a:lnSpc>
            </a:pPr>
            <a:r>
              <a:rPr lang="en-US" altLang="zh-CN" sz="2200" kern="100" dirty="0">
                <a:latin typeface="微软雅黑" panose="020B0503020204020204" pitchFamily="34" charset="-122"/>
                <a:ea typeface="微软雅黑" panose="020B0503020204020204" pitchFamily="34" charset="-122"/>
                <a:cs typeface="宋体" panose="02010600030101010101" pitchFamily="2" charset="-122"/>
              </a:rPr>
              <a:t> </a:t>
            </a:r>
            <a:r>
              <a:rPr lang="en-US" altLang="zh-CN" sz="2200"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三）对登记完成且通过审核的普查表通过电子采集设备及时上报。</a:t>
            </a:r>
            <a:endParaRPr lang="zh-CN" altLang="zh-CN" kern="100" dirty="0">
              <a:latin typeface="微软雅黑" panose="020B0503020204020204" pitchFamily="34" charset="-122"/>
              <a:ea typeface="微软雅黑" panose="020B0503020204020204" pitchFamily="34" charset="-122"/>
              <a:cs typeface="宋体" panose="02010600030101010101" pitchFamily="2" charset="-122"/>
            </a:endParaRPr>
          </a:p>
          <a:p>
            <a:pPr>
              <a:lnSpc>
                <a:spcPct val="150000"/>
              </a:lnSpc>
            </a:pPr>
            <a:r>
              <a:rPr lang="en-US" altLang="zh-CN" kern="100" dirty="0" smtClean="0">
                <a:latin typeface="微软雅黑" panose="020B0503020204020204" pitchFamily="34" charset="-122"/>
                <a:ea typeface="微软雅黑" panose="020B0503020204020204" pitchFamily="34" charset="-122"/>
                <a:cs typeface="宋体" panose="02010600030101010101" pitchFamily="2" charset="-122"/>
              </a:rPr>
              <a:t>    </a:t>
            </a:r>
            <a:endParaRPr lang="zh-CN" altLang="zh-CN" kern="100" dirty="0">
              <a:latin typeface="微软雅黑" panose="020B0503020204020204" pitchFamily="34" charset="-122"/>
              <a:ea typeface="微软雅黑" panose="020B0503020204020204" pitchFamily="34" charset="-122"/>
              <a:cs typeface="宋体" panose="02010600030101010101" pitchFamily="2" charset="-122"/>
            </a:endParaRPr>
          </a:p>
        </p:txBody>
      </p:sp>
      <p:sp>
        <p:nvSpPr>
          <p:cNvPr id="13" name="Oval 109"/>
          <p:cNvSpPr>
            <a:spLocks noChangeArrowheads="1"/>
          </p:cNvSpPr>
          <p:nvPr/>
        </p:nvSpPr>
        <p:spPr bwMode="auto">
          <a:xfrm>
            <a:off x="961116" y="2642340"/>
            <a:ext cx="1198579" cy="1198579"/>
          </a:xfrm>
          <a:prstGeom prst="ellipse">
            <a:avLst/>
          </a:prstGeom>
          <a:solidFill>
            <a:srgbClr val="334D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110"/>
          <p:cNvSpPr/>
          <p:nvPr/>
        </p:nvSpPr>
        <p:spPr bwMode="auto">
          <a:xfrm>
            <a:off x="1328422" y="2824919"/>
            <a:ext cx="459670" cy="858123"/>
          </a:xfrm>
          <a:custGeom>
            <a:avLst/>
            <a:gdLst>
              <a:gd name="T0" fmla="*/ 157 w 181"/>
              <a:gd name="T1" fmla="*/ 0 h 338"/>
              <a:gd name="T2" fmla="*/ 24 w 181"/>
              <a:gd name="T3" fmla="*/ 0 h 338"/>
              <a:gd name="T4" fmla="*/ 0 w 181"/>
              <a:gd name="T5" fmla="*/ 25 h 338"/>
              <a:gd name="T6" fmla="*/ 0 w 181"/>
              <a:gd name="T7" fmla="*/ 313 h 338"/>
              <a:gd name="T8" fmla="*/ 24 w 181"/>
              <a:gd name="T9" fmla="*/ 338 h 338"/>
              <a:gd name="T10" fmla="*/ 157 w 181"/>
              <a:gd name="T11" fmla="*/ 338 h 338"/>
              <a:gd name="T12" fmla="*/ 181 w 181"/>
              <a:gd name="T13" fmla="*/ 313 h 338"/>
              <a:gd name="T14" fmla="*/ 181 w 181"/>
              <a:gd name="T15" fmla="*/ 25 h 338"/>
              <a:gd name="T16" fmla="*/ 157 w 181"/>
              <a:gd name="T17" fmla="*/ 0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338">
                <a:moveTo>
                  <a:pt x="157" y="0"/>
                </a:moveTo>
                <a:cubicBezTo>
                  <a:pt x="24" y="0"/>
                  <a:pt x="24" y="0"/>
                  <a:pt x="24" y="0"/>
                </a:cubicBezTo>
                <a:cubicBezTo>
                  <a:pt x="11" y="0"/>
                  <a:pt x="0" y="11"/>
                  <a:pt x="0" y="25"/>
                </a:cubicBezTo>
                <a:cubicBezTo>
                  <a:pt x="0" y="313"/>
                  <a:pt x="0" y="313"/>
                  <a:pt x="0" y="313"/>
                </a:cubicBezTo>
                <a:cubicBezTo>
                  <a:pt x="0" y="327"/>
                  <a:pt x="11" y="338"/>
                  <a:pt x="24" y="338"/>
                </a:cubicBezTo>
                <a:cubicBezTo>
                  <a:pt x="157" y="338"/>
                  <a:pt x="157" y="338"/>
                  <a:pt x="157" y="338"/>
                </a:cubicBezTo>
                <a:cubicBezTo>
                  <a:pt x="171" y="338"/>
                  <a:pt x="181" y="327"/>
                  <a:pt x="181" y="313"/>
                </a:cubicBezTo>
                <a:cubicBezTo>
                  <a:pt x="181" y="25"/>
                  <a:pt x="181" y="25"/>
                  <a:pt x="181" y="25"/>
                </a:cubicBezTo>
                <a:cubicBezTo>
                  <a:pt x="181" y="11"/>
                  <a:pt x="171" y="0"/>
                  <a:pt x="157" y="0"/>
                </a:cubicBezTo>
              </a:path>
            </a:pathLst>
          </a:custGeom>
          <a:solidFill>
            <a:srgbClr val="293E4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11"/>
          <p:cNvSpPr/>
          <p:nvPr/>
        </p:nvSpPr>
        <p:spPr bwMode="auto">
          <a:xfrm>
            <a:off x="1328422" y="2799143"/>
            <a:ext cx="459670" cy="859197"/>
          </a:xfrm>
          <a:custGeom>
            <a:avLst/>
            <a:gdLst>
              <a:gd name="T0" fmla="*/ 181 w 181"/>
              <a:gd name="T1" fmla="*/ 314 h 338"/>
              <a:gd name="T2" fmla="*/ 157 w 181"/>
              <a:gd name="T3" fmla="*/ 338 h 338"/>
              <a:gd name="T4" fmla="*/ 24 w 181"/>
              <a:gd name="T5" fmla="*/ 338 h 338"/>
              <a:gd name="T6" fmla="*/ 0 w 181"/>
              <a:gd name="T7" fmla="*/ 314 h 338"/>
              <a:gd name="T8" fmla="*/ 0 w 181"/>
              <a:gd name="T9" fmla="*/ 25 h 338"/>
              <a:gd name="T10" fmla="*/ 24 w 181"/>
              <a:gd name="T11" fmla="*/ 0 h 338"/>
              <a:gd name="T12" fmla="*/ 157 w 181"/>
              <a:gd name="T13" fmla="*/ 0 h 338"/>
              <a:gd name="T14" fmla="*/ 181 w 181"/>
              <a:gd name="T15" fmla="*/ 25 h 338"/>
              <a:gd name="T16" fmla="*/ 181 w 181"/>
              <a:gd name="T17" fmla="*/ 314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338">
                <a:moveTo>
                  <a:pt x="181" y="314"/>
                </a:moveTo>
                <a:cubicBezTo>
                  <a:pt x="181" y="327"/>
                  <a:pt x="171" y="338"/>
                  <a:pt x="157" y="338"/>
                </a:cubicBezTo>
                <a:cubicBezTo>
                  <a:pt x="24" y="338"/>
                  <a:pt x="24" y="338"/>
                  <a:pt x="24" y="338"/>
                </a:cubicBezTo>
                <a:cubicBezTo>
                  <a:pt x="11" y="338"/>
                  <a:pt x="0" y="327"/>
                  <a:pt x="0" y="314"/>
                </a:cubicBezTo>
                <a:cubicBezTo>
                  <a:pt x="0" y="25"/>
                  <a:pt x="0" y="25"/>
                  <a:pt x="0" y="25"/>
                </a:cubicBezTo>
                <a:cubicBezTo>
                  <a:pt x="0" y="11"/>
                  <a:pt x="11" y="0"/>
                  <a:pt x="24" y="0"/>
                </a:cubicBezTo>
                <a:cubicBezTo>
                  <a:pt x="157" y="0"/>
                  <a:pt x="157" y="0"/>
                  <a:pt x="157" y="0"/>
                </a:cubicBezTo>
                <a:cubicBezTo>
                  <a:pt x="171" y="0"/>
                  <a:pt x="181" y="11"/>
                  <a:pt x="181" y="25"/>
                </a:cubicBezTo>
                <a:lnTo>
                  <a:pt x="181" y="314"/>
                </a:lnTo>
                <a:close/>
              </a:path>
            </a:pathLst>
          </a:custGeom>
          <a:solidFill>
            <a:srgbClr val="F0F0F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 name="Freeform 112"/>
          <p:cNvSpPr/>
          <p:nvPr/>
        </p:nvSpPr>
        <p:spPr bwMode="auto">
          <a:xfrm>
            <a:off x="1372456" y="2867879"/>
            <a:ext cx="357641" cy="642249"/>
          </a:xfrm>
          <a:custGeom>
            <a:avLst/>
            <a:gdLst>
              <a:gd name="T0" fmla="*/ 0 w 333"/>
              <a:gd name="T1" fmla="*/ 0 h 598"/>
              <a:gd name="T2" fmla="*/ 0 w 333"/>
              <a:gd name="T3" fmla="*/ 598 h 598"/>
              <a:gd name="T4" fmla="*/ 333 w 333"/>
              <a:gd name="T5" fmla="*/ 598 h 598"/>
              <a:gd name="T6" fmla="*/ 134 w 333"/>
              <a:gd name="T7" fmla="*/ 0 h 598"/>
              <a:gd name="T8" fmla="*/ 0 w 333"/>
              <a:gd name="T9" fmla="*/ 0 h 598"/>
            </a:gdLst>
            <a:ahLst/>
            <a:cxnLst>
              <a:cxn ang="0">
                <a:pos x="T0" y="T1"/>
              </a:cxn>
              <a:cxn ang="0">
                <a:pos x="T2" y="T3"/>
              </a:cxn>
              <a:cxn ang="0">
                <a:pos x="T4" y="T5"/>
              </a:cxn>
              <a:cxn ang="0">
                <a:pos x="T6" y="T7"/>
              </a:cxn>
              <a:cxn ang="0">
                <a:pos x="T8" y="T9"/>
              </a:cxn>
            </a:cxnLst>
            <a:rect l="0" t="0" r="r" b="b"/>
            <a:pathLst>
              <a:path w="333" h="598">
                <a:moveTo>
                  <a:pt x="0" y="0"/>
                </a:moveTo>
                <a:lnTo>
                  <a:pt x="0" y="598"/>
                </a:lnTo>
                <a:lnTo>
                  <a:pt x="333" y="598"/>
                </a:lnTo>
                <a:lnTo>
                  <a:pt x="134" y="0"/>
                </a:lnTo>
                <a:lnTo>
                  <a:pt x="0" y="0"/>
                </a:lnTo>
                <a:close/>
              </a:path>
            </a:pathLst>
          </a:custGeom>
          <a:solidFill>
            <a:srgbClr val="454D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 name="Freeform 113"/>
          <p:cNvSpPr/>
          <p:nvPr/>
        </p:nvSpPr>
        <p:spPr bwMode="auto">
          <a:xfrm>
            <a:off x="1516371" y="2867879"/>
            <a:ext cx="228761" cy="642249"/>
          </a:xfrm>
          <a:custGeom>
            <a:avLst/>
            <a:gdLst>
              <a:gd name="T0" fmla="*/ 213 w 213"/>
              <a:gd name="T1" fmla="*/ 0 h 598"/>
              <a:gd name="T2" fmla="*/ 0 w 213"/>
              <a:gd name="T3" fmla="*/ 0 h 598"/>
              <a:gd name="T4" fmla="*/ 199 w 213"/>
              <a:gd name="T5" fmla="*/ 598 h 598"/>
              <a:gd name="T6" fmla="*/ 213 w 213"/>
              <a:gd name="T7" fmla="*/ 598 h 598"/>
              <a:gd name="T8" fmla="*/ 213 w 213"/>
              <a:gd name="T9" fmla="*/ 0 h 598"/>
            </a:gdLst>
            <a:ahLst/>
            <a:cxnLst>
              <a:cxn ang="0">
                <a:pos x="T0" y="T1"/>
              </a:cxn>
              <a:cxn ang="0">
                <a:pos x="T2" y="T3"/>
              </a:cxn>
              <a:cxn ang="0">
                <a:pos x="T4" y="T5"/>
              </a:cxn>
              <a:cxn ang="0">
                <a:pos x="T6" y="T7"/>
              </a:cxn>
              <a:cxn ang="0">
                <a:pos x="T8" y="T9"/>
              </a:cxn>
            </a:cxnLst>
            <a:rect l="0" t="0" r="r" b="b"/>
            <a:pathLst>
              <a:path w="213" h="598">
                <a:moveTo>
                  <a:pt x="213" y="0"/>
                </a:moveTo>
                <a:lnTo>
                  <a:pt x="0" y="0"/>
                </a:lnTo>
                <a:lnTo>
                  <a:pt x="199" y="598"/>
                </a:lnTo>
                <a:lnTo>
                  <a:pt x="213" y="598"/>
                </a:lnTo>
                <a:lnTo>
                  <a:pt x="213" y="0"/>
                </a:lnTo>
                <a:close/>
              </a:path>
            </a:pathLst>
          </a:custGeom>
          <a:solidFill>
            <a:srgbClr val="84939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Rectangle 114"/>
          <p:cNvSpPr>
            <a:spLocks noChangeArrowheads="1"/>
          </p:cNvSpPr>
          <p:nvPr/>
        </p:nvSpPr>
        <p:spPr bwMode="auto">
          <a:xfrm>
            <a:off x="1527111" y="3578864"/>
            <a:ext cx="65514" cy="33294"/>
          </a:xfrm>
          <a:prstGeom prst="rect">
            <a:avLst/>
          </a:prstGeom>
          <a:solidFill>
            <a:srgbClr val="8493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20" name="Rectangle 115"/>
          <p:cNvSpPr>
            <a:spLocks noChangeArrowheads="1"/>
          </p:cNvSpPr>
          <p:nvPr/>
        </p:nvSpPr>
        <p:spPr bwMode="auto">
          <a:xfrm>
            <a:off x="1506705" y="2821697"/>
            <a:ext cx="102030" cy="25776"/>
          </a:xfrm>
          <a:prstGeom prst="rect">
            <a:avLst/>
          </a:prstGeom>
          <a:solidFill>
            <a:srgbClr val="8493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67928" y="-271181"/>
            <a:ext cx="10515600" cy="1194435"/>
          </a:xfrm>
        </p:spPr>
        <p:txBody>
          <a:bodyPr>
            <a:normAutofit/>
          </a:bodyPr>
          <a:lstStyle/>
          <a:p>
            <a:br>
              <a:rPr lang="en-US" altLang="zh-CN" sz="4000" dirty="0" smtClean="0"/>
            </a:br>
            <a:r>
              <a:rPr lang="zh-CN" altLang="zh-CN" sz="4000" dirty="0">
                <a:latin typeface="微软雅黑" panose="020B0503020204020204" pitchFamily="34" charset="-122"/>
                <a:ea typeface="微软雅黑" panose="020B0503020204020204" pitchFamily="34" charset="-122"/>
                <a:sym typeface="+mn-ea"/>
              </a:rPr>
              <a:t>一</a:t>
            </a:r>
            <a:r>
              <a:rPr lang="en-US" altLang="zh-CN" sz="4000" dirty="0">
                <a:latin typeface="微软雅黑" panose="020B0503020204020204" pitchFamily="34" charset="-122"/>
                <a:ea typeface="微软雅黑" panose="020B0503020204020204" pitchFamily="34" charset="-122"/>
                <a:sym typeface="+mn-ea"/>
              </a:rPr>
              <a:t>.</a:t>
            </a:r>
            <a:r>
              <a:rPr lang="zh-CN" altLang="zh-CN" sz="4000" dirty="0">
                <a:latin typeface="微软雅黑" panose="020B0503020204020204" pitchFamily="34" charset="-122"/>
                <a:ea typeface="微软雅黑" panose="020B0503020204020204" pitchFamily="34" charset="-122"/>
                <a:sym typeface="+mn-ea"/>
              </a:rPr>
              <a:t>普查指导员和普查员的选聘</a:t>
            </a:r>
            <a:endParaRPr lang="zh-CN" altLang="en-US" sz="40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6" name="矩形 5"/>
          <p:cNvSpPr/>
          <p:nvPr/>
        </p:nvSpPr>
        <p:spPr>
          <a:xfrm>
            <a:off x="2024255" y="2923719"/>
            <a:ext cx="8412480" cy="645160"/>
          </a:xfrm>
          <a:prstGeom prst="rect">
            <a:avLst/>
          </a:prstGeom>
        </p:spPr>
        <p:txBody>
          <a:bodyPr wrap="none">
            <a:spAutoFit/>
          </a:bodyPr>
          <a:lstStyle/>
          <a:p>
            <a:r>
              <a:rPr lang="zh-CN" altLang="zh-CN" sz="3600" dirty="0">
                <a:solidFill>
                  <a:schemeClr val="tx1"/>
                </a:solidFill>
                <a:latin typeface="微软雅黑" panose="020B0503020204020204" pitchFamily="34" charset="-122"/>
                <a:ea typeface="微软雅黑" panose="020B0503020204020204" pitchFamily="34" charset="-122"/>
              </a:rPr>
              <a:t>普查指导员和普查员</a:t>
            </a:r>
            <a:r>
              <a:rPr lang="zh-CN" altLang="en-US" sz="3600" dirty="0">
                <a:solidFill>
                  <a:schemeClr val="tx1"/>
                </a:solidFill>
                <a:latin typeface="微软雅黑" panose="020B0503020204020204" pitchFamily="34" charset="-122"/>
                <a:ea typeface="微软雅黑" panose="020B0503020204020204" pitchFamily="34" charset="-122"/>
              </a:rPr>
              <a:t>选聘</a:t>
            </a:r>
            <a:r>
              <a:rPr lang="zh-CN" altLang="zh-CN" sz="3600" dirty="0">
                <a:solidFill>
                  <a:schemeClr val="tx1"/>
                </a:solidFill>
                <a:latin typeface="微软雅黑" panose="020B0503020204020204" pitchFamily="34" charset="-122"/>
                <a:ea typeface="微软雅黑" panose="020B0503020204020204" pitchFamily="34" charset="-122"/>
              </a:rPr>
              <a:t>包括</a:t>
            </a:r>
            <a:r>
              <a:rPr lang="zh-CN" altLang="zh-CN" sz="3600" dirty="0">
                <a:solidFill>
                  <a:srgbClr val="C00000"/>
                </a:solidFill>
                <a:latin typeface="微软雅黑" panose="020B0503020204020204" pitchFamily="34" charset="-122"/>
                <a:ea typeface="微软雅黑" panose="020B0503020204020204" pitchFamily="34" charset="-122"/>
              </a:rPr>
              <a:t>借调和招聘</a:t>
            </a:r>
            <a:endParaRPr lang="zh-CN" altLang="en-US" sz="3600" dirty="0">
              <a:solidFill>
                <a:srgbClr val="C00000"/>
              </a:solidFill>
              <a:latin typeface="微软雅黑" panose="020B0503020204020204" pitchFamily="34" charset="-122"/>
              <a:ea typeface="微软雅黑" panose="020B0503020204020204" pitchFamily="3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五</a:t>
            </a:r>
            <a:r>
              <a:rPr lang="en-US" altLang="zh-CN" sz="4000" dirty="0">
                <a:latin typeface="微软雅黑" panose="020B0503020204020204" pitchFamily="34" charset="-122"/>
                <a:ea typeface="微软雅黑" panose="020B0503020204020204" pitchFamily="34" charset="-122"/>
              </a:rPr>
              <a:t>.</a:t>
            </a:r>
            <a:r>
              <a:rPr lang="zh-CN" altLang="zh-CN" sz="4000" dirty="0" smtClean="0">
                <a:latin typeface="微软雅黑" panose="020B0503020204020204" pitchFamily="34" charset="-122"/>
                <a:ea typeface="微软雅黑" panose="020B0503020204020204" pitchFamily="34" charset="-122"/>
              </a:rPr>
              <a:t>普查员工</a:t>
            </a:r>
            <a:r>
              <a:rPr lang="zh-CN" altLang="zh-CN" sz="4000" dirty="0">
                <a:latin typeface="微软雅黑" panose="020B0503020204020204" pitchFamily="34" charset="-122"/>
                <a:ea typeface="微软雅黑" panose="020B0503020204020204" pitchFamily="34" charset="-122"/>
              </a:rPr>
              <a:t>作职责</a:t>
            </a:r>
            <a:endParaRPr lang="zh-CN" altLang="en-US" sz="4000" dirty="0">
              <a:latin typeface="微软雅黑" panose="020B0503020204020204" pitchFamily="34" charset="-122"/>
              <a:ea typeface="微软雅黑" panose="020B0503020204020204" pitchFamily="34" charset="-122"/>
            </a:endParaRPr>
          </a:p>
        </p:txBody>
      </p:sp>
      <p:sp>
        <p:nvSpPr>
          <p:cNvPr id="11" name="Freeform 46"/>
          <p:cNvSpPr/>
          <p:nvPr/>
        </p:nvSpPr>
        <p:spPr bwMode="auto">
          <a:xfrm>
            <a:off x="280782" y="2033945"/>
            <a:ext cx="2722124" cy="2444498"/>
          </a:xfrm>
          <a:custGeom>
            <a:avLst/>
            <a:gdLst>
              <a:gd name="T0" fmla="*/ 1149 w 1149"/>
              <a:gd name="T1" fmla="*/ 515 h 1030"/>
              <a:gd name="T2" fmla="*/ 1020 w 1149"/>
              <a:gd name="T3" fmla="*/ 412 h 1030"/>
              <a:gd name="T4" fmla="*/ 515 w 1149"/>
              <a:gd name="T5" fmla="*/ 0 h 1030"/>
              <a:gd name="T6" fmla="*/ 0 w 1149"/>
              <a:gd name="T7" fmla="*/ 515 h 1030"/>
              <a:gd name="T8" fmla="*/ 515 w 1149"/>
              <a:gd name="T9" fmla="*/ 1030 h 1030"/>
              <a:gd name="T10" fmla="*/ 1020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20" y="412"/>
                  <a:pt x="1020" y="412"/>
                  <a:pt x="1020" y="412"/>
                </a:cubicBezTo>
                <a:cubicBezTo>
                  <a:pt x="972" y="177"/>
                  <a:pt x="764" y="0"/>
                  <a:pt x="515" y="0"/>
                </a:cubicBezTo>
                <a:cubicBezTo>
                  <a:pt x="231" y="0"/>
                  <a:pt x="0" y="231"/>
                  <a:pt x="0" y="515"/>
                </a:cubicBezTo>
                <a:cubicBezTo>
                  <a:pt x="0" y="799"/>
                  <a:pt x="231" y="1030"/>
                  <a:pt x="515" y="1030"/>
                </a:cubicBezTo>
                <a:cubicBezTo>
                  <a:pt x="764" y="1030"/>
                  <a:pt x="972" y="853"/>
                  <a:pt x="1020"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47"/>
          <p:cNvSpPr>
            <a:spLocks noEditPoints="1"/>
          </p:cNvSpPr>
          <p:nvPr/>
        </p:nvSpPr>
        <p:spPr bwMode="auto">
          <a:xfrm>
            <a:off x="280782" y="2033945"/>
            <a:ext cx="2722124" cy="2444498"/>
          </a:xfrm>
          <a:custGeom>
            <a:avLst/>
            <a:gdLst>
              <a:gd name="T0" fmla="*/ 1020 w 1149"/>
              <a:gd name="T1" fmla="*/ 412 h 1030"/>
              <a:gd name="T2" fmla="*/ 515 w 1149"/>
              <a:gd name="T3" fmla="*/ 0 h 1030"/>
              <a:gd name="T4" fmla="*/ 0 w 1149"/>
              <a:gd name="T5" fmla="*/ 515 h 1030"/>
              <a:gd name="T6" fmla="*/ 515 w 1149"/>
              <a:gd name="T7" fmla="*/ 1030 h 1030"/>
              <a:gd name="T8" fmla="*/ 1020 w 1149"/>
              <a:gd name="T9" fmla="*/ 618 h 1030"/>
              <a:gd name="T10" fmla="*/ 1149 w 1149"/>
              <a:gd name="T11" fmla="*/ 515 h 1030"/>
              <a:gd name="T12" fmla="*/ 1020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20" y="412"/>
                </a:moveTo>
                <a:cubicBezTo>
                  <a:pt x="972" y="177"/>
                  <a:pt x="764" y="0"/>
                  <a:pt x="515" y="0"/>
                </a:cubicBezTo>
                <a:cubicBezTo>
                  <a:pt x="231" y="0"/>
                  <a:pt x="0" y="231"/>
                  <a:pt x="0" y="515"/>
                </a:cubicBezTo>
                <a:cubicBezTo>
                  <a:pt x="0" y="799"/>
                  <a:pt x="231" y="1030"/>
                  <a:pt x="515" y="1030"/>
                </a:cubicBezTo>
                <a:cubicBezTo>
                  <a:pt x="764" y="1030"/>
                  <a:pt x="972" y="853"/>
                  <a:pt x="1020" y="618"/>
                </a:cubicBezTo>
                <a:cubicBezTo>
                  <a:pt x="1149" y="515"/>
                  <a:pt x="1149" y="515"/>
                  <a:pt x="1149" y="515"/>
                </a:cubicBezTo>
                <a:lnTo>
                  <a:pt x="1020"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92D050"/>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8" name="文本框 17"/>
          <p:cNvSpPr txBox="1"/>
          <p:nvPr/>
        </p:nvSpPr>
        <p:spPr>
          <a:xfrm>
            <a:off x="682625" y="4612640"/>
            <a:ext cx="2169795" cy="429895"/>
          </a:xfrm>
          <a:prstGeom prst="rect">
            <a:avLst/>
          </a:prstGeom>
          <a:noFill/>
        </p:spPr>
        <p:txBody>
          <a:bodyPr wrap="square" rtlCol="0">
            <a:spAutoFit/>
          </a:bodyPr>
          <a:lstStyle/>
          <a:p>
            <a:r>
              <a:rPr lang="zh-CN" altLang="en-US" sz="2200" kern="100" dirty="0" smtClean="0">
                <a:latin typeface="微软雅黑" panose="020B0503020204020204" pitchFamily="34" charset="-122"/>
                <a:ea typeface="微软雅黑" panose="020B0503020204020204" pitchFamily="34" charset="-122"/>
                <a:cs typeface="宋体" panose="02010600030101010101" pitchFamily="2" charset="-122"/>
              </a:rPr>
              <a:t>（三）</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入户</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登记</a:t>
            </a:r>
            <a:endParaRPr lang="zh-CN" altLang="en-US" sz="2200" kern="100" dirty="0">
              <a:latin typeface="微软雅黑" panose="020B0503020204020204" pitchFamily="34" charset="-122"/>
              <a:ea typeface="微软雅黑" panose="020B0503020204020204" pitchFamily="34" charset="-122"/>
              <a:cs typeface="宋体" panose="02010600030101010101" pitchFamily="2" charset="-122"/>
            </a:endParaRPr>
          </a:p>
        </p:txBody>
      </p:sp>
      <p:sp>
        <p:nvSpPr>
          <p:cNvPr id="2" name="矩形 1"/>
          <p:cNvSpPr/>
          <p:nvPr/>
        </p:nvSpPr>
        <p:spPr>
          <a:xfrm>
            <a:off x="3187625" y="2197406"/>
            <a:ext cx="8166340" cy="3138170"/>
          </a:xfrm>
          <a:prstGeom prst="rect">
            <a:avLst/>
          </a:prstGeom>
        </p:spPr>
        <p:txBody>
          <a:bodyPr wrap="square">
            <a:spAutoFit/>
          </a:bodyPr>
          <a:lstStyle/>
          <a:p>
            <a:pPr>
              <a:lnSpc>
                <a:spcPct val="150000"/>
              </a:lnSpc>
            </a:pPr>
            <a:r>
              <a:rPr lang="en-US" altLang="zh-CN" kern="100" dirty="0" smtClean="0">
                <a:latin typeface="微软雅黑" panose="020B0503020204020204" pitchFamily="34" charset="-122"/>
                <a:ea typeface="微软雅黑" panose="020B0503020204020204" pitchFamily="34" charset="-122"/>
                <a:cs typeface="宋体" panose="02010600030101010101" pitchFamily="2" charset="-122"/>
              </a:rPr>
              <a:t>   </a:t>
            </a:r>
            <a:r>
              <a:rPr lang="en-US" altLang="zh-CN" sz="2200"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四）在普查指导员的指导下，对采集完成的数据结合行政记录资料进行检查。</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a:lnSpc>
                <a:spcPct val="150000"/>
              </a:lnSpc>
            </a:pPr>
            <a:r>
              <a:rPr lang="en-US" altLang="zh-CN" sz="2200"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五）做好自主填报户上报进度的核实跟进，结合实际情况做好提醒工作；对超过指定登记时间未上报的户，及时做好入户登记工作；对自主填报户上报数据与摸底数据差异较大的户，及时做好核实工作。</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p:txBody>
      </p:sp>
      <p:sp>
        <p:nvSpPr>
          <p:cNvPr id="13" name="Oval 109"/>
          <p:cNvSpPr>
            <a:spLocks noChangeArrowheads="1"/>
          </p:cNvSpPr>
          <p:nvPr/>
        </p:nvSpPr>
        <p:spPr bwMode="auto">
          <a:xfrm>
            <a:off x="961116" y="2642340"/>
            <a:ext cx="1198579" cy="1198579"/>
          </a:xfrm>
          <a:prstGeom prst="ellipse">
            <a:avLst/>
          </a:prstGeom>
          <a:solidFill>
            <a:srgbClr val="334D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110"/>
          <p:cNvSpPr/>
          <p:nvPr/>
        </p:nvSpPr>
        <p:spPr bwMode="auto">
          <a:xfrm>
            <a:off x="1328422" y="2824919"/>
            <a:ext cx="459670" cy="858123"/>
          </a:xfrm>
          <a:custGeom>
            <a:avLst/>
            <a:gdLst>
              <a:gd name="T0" fmla="*/ 157 w 181"/>
              <a:gd name="T1" fmla="*/ 0 h 338"/>
              <a:gd name="T2" fmla="*/ 24 w 181"/>
              <a:gd name="T3" fmla="*/ 0 h 338"/>
              <a:gd name="T4" fmla="*/ 0 w 181"/>
              <a:gd name="T5" fmla="*/ 25 h 338"/>
              <a:gd name="T6" fmla="*/ 0 w 181"/>
              <a:gd name="T7" fmla="*/ 313 h 338"/>
              <a:gd name="T8" fmla="*/ 24 w 181"/>
              <a:gd name="T9" fmla="*/ 338 h 338"/>
              <a:gd name="T10" fmla="*/ 157 w 181"/>
              <a:gd name="T11" fmla="*/ 338 h 338"/>
              <a:gd name="T12" fmla="*/ 181 w 181"/>
              <a:gd name="T13" fmla="*/ 313 h 338"/>
              <a:gd name="T14" fmla="*/ 181 w 181"/>
              <a:gd name="T15" fmla="*/ 25 h 338"/>
              <a:gd name="T16" fmla="*/ 157 w 181"/>
              <a:gd name="T17" fmla="*/ 0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338">
                <a:moveTo>
                  <a:pt x="157" y="0"/>
                </a:moveTo>
                <a:cubicBezTo>
                  <a:pt x="24" y="0"/>
                  <a:pt x="24" y="0"/>
                  <a:pt x="24" y="0"/>
                </a:cubicBezTo>
                <a:cubicBezTo>
                  <a:pt x="11" y="0"/>
                  <a:pt x="0" y="11"/>
                  <a:pt x="0" y="25"/>
                </a:cubicBezTo>
                <a:cubicBezTo>
                  <a:pt x="0" y="313"/>
                  <a:pt x="0" y="313"/>
                  <a:pt x="0" y="313"/>
                </a:cubicBezTo>
                <a:cubicBezTo>
                  <a:pt x="0" y="327"/>
                  <a:pt x="11" y="338"/>
                  <a:pt x="24" y="338"/>
                </a:cubicBezTo>
                <a:cubicBezTo>
                  <a:pt x="157" y="338"/>
                  <a:pt x="157" y="338"/>
                  <a:pt x="157" y="338"/>
                </a:cubicBezTo>
                <a:cubicBezTo>
                  <a:pt x="171" y="338"/>
                  <a:pt x="181" y="327"/>
                  <a:pt x="181" y="313"/>
                </a:cubicBezTo>
                <a:cubicBezTo>
                  <a:pt x="181" y="25"/>
                  <a:pt x="181" y="25"/>
                  <a:pt x="181" y="25"/>
                </a:cubicBezTo>
                <a:cubicBezTo>
                  <a:pt x="181" y="11"/>
                  <a:pt x="171" y="0"/>
                  <a:pt x="157" y="0"/>
                </a:cubicBezTo>
              </a:path>
            </a:pathLst>
          </a:custGeom>
          <a:solidFill>
            <a:srgbClr val="293E4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11"/>
          <p:cNvSpPr/>
          <p:nvPr/>
        </p:nvSpPr>
        <p:spPr bwMode="auto">
          <a:xfrm>
            <a:off x="1328422" y="2799143"/>
            <a:ext cx="459670" cy="859197"/>
          </a:xfrm>
          <a:custGeom>
            <a:avLst/>
            <a:gdLst>
              <a:gd name="T0" fmla="*/ 181 w 181"/>
              <a:gd name="T1" fmla="*/ 314 h 338"/>
              <a:gd name="T2" fmla="*/ 157 w 181"/>
              <a:gd name="T3" fmla="*/ 338 h 338"/>
              <a:gd name="T4" fmla="*/ 24 w 181"/>
              <a:gd name="T5" fmla="*/ 338 h 338"/>
              <a:gd name="T6" fmla="*/ 0 w 181"/>
              <a:gd name="T7" fmla="*/ 314 h 338"/>
              <a:gd name="T8" fmla="*/ 0 w 181"/>
              <a:gd name="T9" fmla="*/ 25 h 338"/>
              <a:gd name="T10" fmla="*/ 24 w 181"/>
              <a:gd name="T11" fmla="*/ 0 h 338"/>
              <a:gd name="T12" fmla="*/ 157 w 181"/>
              <a:gd name="T13" fmla="*/ 0 h 338"/>
              <a:gd name="T14" fmla="*/ 181 w 181"/>
              <a:gd name="T15" fmla="*/ 25 h 338"/>
              <a:gd name="T16" fmla="*/ 181 w 181"/>
              <a:gd name="T17" fmla="*/ 314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338">
                <a:moveTo>
                  <a:pt x="181" y="314"/>
                </a:moveTo>
                <a:cubicBezTo>
                  <a:pt x="181" y="327"/>
                  <a:pt x="171" y="338"/>
                  <a:pt x="157" y="338"/>
                </a:cubicBezTo>
                <a:cubicBezTo>
                  <a:pt x="24" y="338"/>
                  <a:pt x="24" y="338"/>
                  <a:pt x="24" y="338"/>
                </a:cubicBezTo>
                <a:cubicBezTo>
                  <a:pt x="11" y="338"/>
                  <a:pt x="0" y="327"/>
                  <a:pt x="0" y="314"/>
                </a:cubicBezTo>
                <a:cubicBezTo>
                  <a:pt x="0" y="25"/>
                  <a:pt x="0" y="25"/>
                  <a:pt x="0" y="25"/>
                </a:cubicBezTo>
                <a:cubicBezTo>
                  <a:pt x="0" y="11"/>
                  <a:pt x="11" y="0"/>
                  <a:pt x="24" y="0"/>
                </a:cubicBezTo>
                <a:cubicBezTo>
                  <a:pt x="157" y="0"/>
                  <a:pt x="157" y="0"/>
                  <a:pt x="157" y="0"/>
                </a:cubicBezTo>
                <a:cubicBezTo>
                  <a:pt x="171" y="0"/>
                  <a:pt x="181" y="11"/>
                  <a:pt x="181" y="25"/>
                </a:cubicBezTo>
                <a:lnTo>
                  <a:pt x="181" y="314"/>
                </a:lnTo>
                <a:close/>
              </a:path>
            </a:pathLst>
          </a:custGeom>
          <a:solidFill>
            <a:srgbClr val="F0F0F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 name="Freeform 112"/>
          <p:cNvSpPr/>
          <p:nvPr/>
        </p:nvSpPr>
        <p:spPr bwMode="auto">
          <a:xfrm>
            <a:off x="1372456" y="2867879"/>
            <a:ext cx="357641" cy="642249"/>
          </a:xfrm>
          <a:custGeom>
            <a:avLst/>
            <a:gdLst>
              <a:gd name="T0" fmla="*/ 0 w 333"/>
              <a:gd name="T1" fmla="*/ 0 h 598"/>
              <a:gd name="T2" fmla="*/ 0 w 333"/>
              <a:gd name="T3" fmla="*/ 598 h 598"/>
              <a:gd name="T4" fmla="*/ 333 w 333"/>
              <a:gd name="T5" fmla="*/ 598 h 598"/>
              <a:gd name="T6" fmla="*/ 134 w 333"/>
              <a:gd name="T7" fmla="*/ 0 h 598"/>
              <a:gd name="T8" fmla="*/ 0 w 333"/>
              <a:gd name="T9" fmla="*/ 0 h 598"/>
            </a:gdLst>
            <a:ahLst/>
            <a:cxnLst>
              <a:cxn ang="0">
                <a:pos x="T0" y="T1"/>
              </a:cxn>
              <a:cxn ang="0">
                <a:pos x="T2" y="T3"/>
              </a:cxn>
              <a:cxn ang="0">
                <a:pos x="T4" y="T5"/>
              </a:cxn>
              <a:cxn ang="0">
                <a:pos x="T6" y="T7"/>
              </a:cxn>
              <a:cxn ang="0">
                <a:pos x="T8" y="T9"/>
              </a:cxn>
            </a:cxnLst>
            <a:rect l="0" t="0" r="r" b="b"/>
            <a:pathLst>
              <a:path w="333" h="598">
                <a:moveTo>
                  <a:pt x="0" y="0"/>
                </a:moveTo>
                <a:lnTo>
                  <a:pt x="0" y="598"/>
                </a:lnTo>
                <a:lnTo>
                  <a:pt x="333" y="598"/>
                </a:lnTo>
                <a:lnTo>
                  <a:pt x="134" y="0"/>
                </a:lnTo>
                <a:lnTo>
                  <a:pt x="0" y="0"/>
                </a:lnTo>
                <a:close/>
              </a:path>
            </a:pathLst>
          </a:custGeom>
          <a:solidFill>
            <a:srgbClr val="454D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 name="Freeform 113"/>
          <p:cNvSpPr/>
          <p:nvPr/>
        </p:nvSpPr>
        <p:spPr bwMode="auto">
          <a:xfrm>
            <a:off x="1516371" y="2867879"/>
            <a:ext cx="228761" cy="642249"/>
          </a:xfrm>
          <a:custGeom>
            <a:avLst/>
            <a:gdLst>
              <a:gd name="T0" fmla="*/ 213 w 213"/>
              <a:gd name="T1" fmla="*/ 0 h 598"/>
              <a:gd name="T2" fmla="*/ 0 w 213"/>
              <a:gd name="T3" fmla="*/ 0 h 598"/>
              <a:gd name="T4" fmla="*/ 199 w 213"/>
              <a:gd name="T5" fmla="*/ 598 h 598"/>
              <a:gd name="T6" fmla="*/ 213 w 213"/>
              <a:gd name="T7" fmla="*/ 598 h 598"/>
              <a:gd name="T8" fmla="*/ 213 w 213"/>
              <a:gd name="T9" fmla="*/ 0 h 598"/>
            </a:gdLst>
            <a:ahLst/>
            <a:cxnLst>
              <a:cxn ang="0">
                <a:pos x="T0" y="T1"/>
              </a:cxn>
              <a:cxn ang="0">
                <a:pos x="T2" y="T3"/>
              </a:cxn>
              <a:cxn ang="0">
                <a:pos x="T4" y="T5"/>
              </a:cxn>
              <a:cxn ang="0">
                <a:pos x="T6" y="T7"/>
              </a:cxn>
              <a:cxn ang="0">
                <a:pos x="T8" y="T9"/>
              </a:cxn>
            </a:cxnLst>
            <a:rect l="0" t="0" r="r" b="b"/>
            <a:pathLst>
              <a:path w="213" h="598">
                <a:moveTo>
                  <a:pt x="213" y="0"/>
                </a:moveTo>
                <a:lnTo>
                  <a:pt x="0" y="0"/>
                </a:lnTo>
                <a:lnTo>
                  <a:pt x="199" y="598"/>
                </a:lnTo>
                <a:lnTo>
                  <a:pt x="213" y="598"/>
                </a:lnTo>
                <a:lnTo>
                  <a:pt x="213" y="0"/>
                </a:lnTo>
                <a:close/>
              </a:path>
            </a:pathLst>
          </a:custGeom>
          <a:solidFill>
            <a:srgbClr val="84939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Rectangle 114"/>
          <p:cNvSpPr>
            <a:spLocks noChangeArrowheads="1"/>
          </p:cNvSpPr>
          <p:nvPr/>
        </p:nvSpPr>
        <p:spPr bwMode="auto">
          <a:xfrm>
            <a:off x="1527111" y="3578864"/>
            <a:ext cx="65514" cy="33294"/>
          </a:xfrm>
          <a:prstGeom prst="rect">
            <a:avLst/>
          </a:prstGeom>
          <a:solidFill>
            <a:srgbClr val="8493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20" name="Rectangle 115"/>
          <p:cNvSpPr>
            <a:spLocks noChangeArrowheads="1"/>
          </p:cNvSpPr>
          <p:nvPr/>
        </p:nvSpPr>
        <p:spPr bwMode="auto">
          <a:xfrm>
            <a:off x="1506705" y="2821697"/>
            <a:ext cx="102030" cy="25776"/>
          </a:xfrm>
          <a:prstGeom prst="rect">
            <a:avLst/>
          </a:prstGeom>
          <a:solidFill>
            <a:srgbClr val="8493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五</a:t>
            </a:r>
            <a:r>
              <a:rPr lang="en-US" altLang="zh-CN" sz="4000" dirty="0">
                <a:latin typeface="微软雅黑" panose="020B0503020204020204" pitchFamily="34" charset="-122"/>
                <a:ea typeface="微软雅黑" panose="020B0503020204020204" pitchFamily="34" charset="-122"/>
              </a:rPr>
              <a:t>.</a:t>
            </a:r>
            <a:r>
              <a:rPr lang="zh-CN" altLang="zh-CN" sz="4000" dirty="0" smtClean="0">
                <a:latin typeface="微软雅黑" panose="020B0503020204020204" pitchFamily="34" charset="-122"/>
                <a:ea typeface="微软雅黑" panose="020B0503020204020204" pitchFamily="34" charset="-122"/>
              </a:rPr>
              <a:t>普查员工</a:t>
            </a:r>
            <a:r>
              <a:rPr lang="zh-CN" altLang="zh-CN" sz="4000" dirty="0">
                <a:latin typeface="微软雅黑" panose="020B0503020204020204" pitchFamily="34" charset="-122"/>
                <a:ea typeface="微软雅黑" panose="020B0503020204020204" pitchFamily="34" charset="-122"/>
              </a:rPr>
              <a:t>作职责</a:t>
            </a:r>
            <a:endParaRPr lang="zh-CN" altLang="en-US" sz="4000" dirty="0">
              <a:latin typeface="微软雅黑" panose="020B0503020204020204" pitchFamily="34" charset="-122"/>
              <a:ea typeface="微软雅黑" panose="020B0503020204020204" pitchFamily="34" charset="-122"/>
            </a:endParaRPr>
          </a:p>
        </p:txBody>
      </p:sp>
      <p:sp>
        <p:nvSpPr>
          <p:cNvPr id="11" name="Freeform 46"/>
          <p:cNvSpPr/>
          <p:nvPr/>
        </p:nvSpPr>
        <p:spPr bwMode="auto">
          <a:xfrm>
            <a:off x="280782" y="2033945"/>
            <a:ext cx="2722124" cy="2444498"/>
          </a:xfrm>
          <a:custGeom>
            <a:avLst/>
            <a:gdLst>
              <a:gd name="T0" fmla="*/ 1149 w 1149"/>
              <a:gd name="T1" fmla="*/ 515 h 1030"/>
              <a:gd name="T2" fmla="*/ 1020 w 1149"/>
              <a:gd name="T3" fmla="*/ 412 h 1030"/>
              <a:gd name="T4" fmla="*/ 515 w 1149"/>
              <a:gd name="T5" fmla="*/ 0 h 1030"/>
              <a:gd name="T6" fmla="*/ 0 w 1149"/>
              <a:gd name="T7" fmla="*/ 515 h 1030"/>
              <a:gd name="T8" fmla="*/ 515 w 1149"/>
              <a:gd name="T9" fmla="*/ 1030 h 1030"/>
              <a:gd name="T10" fmla="*/ 1020 w 1149"/>
              <a:gd name="T11" fmla="*/ 618 h 1030"/>
              <a:gd name="T12" fmla="*/ 1149 w 1149"/>
              <a:gd name="T13" fmla="*/ 515 h 1030"/>
            </a:gdLst>
            <a:ahLst/>
            <a:cxnLst>
              <a:cxn ang="0">
                <a:pos x="T0" y="T1"/>
              </a:cxn>
              <a:cxn ang="0">
                <a:pos x="T2" y="T3"/>
              </a:cxn>
              <a:cxn ang="0">
                <a:pos x="T4" y="T5"/>
              </a:cxn>
              <a:cxn ang="0">
                <a:pos x="T6" y="T7"/>
              </a:cxn>
              <a:cxn ang="0">
                <a:pos x="T8" y="T9"/>
              </a:cxn>
              <a:cxn ang="0">
                <a:pos x="T10" y="T11"/>
              </a:cxn>
              <a:cxn ang="0">
                <a:pos x="T12" y="T13"/>
              </a:cxn>
            </a:cxnLst>
            <a:rect l="0" t="0" r="r" b="b"/>
            <a:pathLst>
              <a:path w="1149" h="1030">
                <a:moveTo>
                  <a:pt x="1149" y="515"/>
                </a:moveTo>
                <a:cubicBezTo>
                  <a:pt x="1020" y="412"/>
                  <a:pt x="1020" y="412"/>
                  <a:pt x="1020" y="412"/>
                </a:cubicBezTo>
                <a:cubicBezTo>
                  <a:pt x="972" y="177"/>
                  <a:pt x="764" y="0"/>
                  <a:pt x="515" y="0"/>
                </a:cubicBezTo>
                <a:cubicBezTo>
                  <a:pt x="231" y="0"/>
                  <a:pt x="0" y="231"/>
                  <a:pt x="0" y="515"/>
                </a:cubicBezTo>
                <a:cubicBezTo>
                  <a:pt x="0" y="799"/>
                  <a:pt x="231" y="1030"/>
                  <a:pt x="515" y="1030"/>
                </a:cubicBezTo>
                <a:cubicBezTo>
                  <a:pt x="764" y="1030"/>
                  <a:pt x="972" y="853"/>
                  <a:pt x="1020" y="618"/>
                </a:cubicBezTo>
                <a:lnTo>
                  <a:pt x="1149" y="515"/>
                </a:lnTo>
                <a:close/>
              </a:path>
            </a:pathLst>
          </a:custGeom>
          <a:gradFill flip="none" rotWithShape="1">
            <a:gsLst>
              <a:gs pos="100000">
                <a:srgbClr val="FFFFFF">
                  <a:lumMod val="100000"/>
                </a:srgbClr>
              </a:gs>
              <a:gs pos="0">
                <a:srgbClr val="D9D9DA"/>
              </a:gs>
            </a:gsLst>
            <a:lin ang="2700000" scaled="1"/>
            <a:tileRect/>
          </a:gradFill>
          <a:ln w="19050">
            <a:gradFill flip="none" rotWithShape="1">
              <a:gsLst>
                <a:gs pos="100000">
                  <a:srgbClr val="FFFFFF"/>
                </a:gs>
                <a:gs pos="0">
                  <a:srgbClr val="D9D9DA"/>
                </a:gs>
              </a:gsLst>
              <a:lin ang="135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47"/>
          <p:cNvSpPr>
            <a:spLocks noEditPoints="1"/>
          </p:cNvSpPr>
          <p:nvPr/>
        </p:nvSpPr>
        <p:spPr bwMode="auto">
          <a:xfrm>
            <a:off x="280782" y="2033945"/>
            <a:ext cx="2722124" cy="2444498"/>
          </a:xfrm>
          <a:custGeom>
            <a:avLst/>
            <a:gdLst>
              <a:gd name="T0" fmla="*/ 1020 w 1149"/>
              <a:gd name="T1" fmla="*/ 412 h 1030"/>
              <a:gd name="T2" fmla="*/ 515 w 1149"/>
              <a:gd name="T3" fmla="*/ 0 h 1030"/>
              <a:gd name="T4" fmla="*/ 0 w 1149"/>
              <a:gd name="T5" fmla="*/ 515 h 1030"/>
              <a:gd name="T6" fmla="*/ 515 w 1149"/>
              <a:gd name="T7" fmla="*/ 1030 h 1030"/>
              <a:gd name="T8" fmla="*/ 1020 w 1149"/>
              <a:gd name="T9" fmla="*/ 618 h 1030"/>
              <a:gd name="T10" fmla="*/ 1149 w 1149"/>
              <a:gd name="T11" fmla="*/ 515 h 1030"/>
              <a:gd name="T12" fmla="*/ 1020 w 1149"/>
              <a:gd name="T13" fmla="*/ 412 h 1030"/>
              <a:gd name="T14" fmla="*/ 515 w 1149"/>
              <a:gd name="T15" fmla="*/ 979 h 1030"/>
              <a:gd name="T16" fmla="*/ 51 w 1149"/>
              <a:gd name="T17" fmla="*/ 515 h 1030"/>
              <a:gd name="T18" fmla="*/ 515 w 1149"/>
              <a:gd name="T19" fmla="*/ 51 h 1030"/>
              <a:gd name="T20" fmla="*/ 979 w 1149"/>
              <a:gd name="T21" fmla="*/ 515 h 1030"/>
              <a:gd name="T22" fmla="*/ 515 w 1149"/>
              <a:gd name="T23" fmla="*/ 979 h 1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9" h="1030">
                <a:moveTo>
                  <a:pt x="1020" y="412"/>
                </a:moveTo>
                <a:cubicBezTo>
                  <a:pt x="972" y="177"/>
                  <a:pt x="764" y="0"/>
                  <a:pt x="515" y="0"/>
                </a:cubicBezTo>
                <a:cubicBezTo>
                  <a:pt x="231" y="0"/>
                  <a:pt x="0" y="231"/>
                  <a:pt x="0" y="515"/>
                </a:cubicBezTo>
                <a:cubicBezTo>
                  <a:pt x="0" y="799"/>
                  <a:pt x="231" y="1030"/>
                  <a:pt x="515" y="1030"/>
                </a:cubicBezTo>
                <a:cubicBezTo>
                  <a:pt x="764" y="1030"/>
                  <a:pt x="972" y="853"/>
                  <a:pt x="1020" y="618"/>
                </a:cubicBezTo>
                <a:cubicBezTo>
                  <a:pt x="1149" y="515"/>
                  <a:pt x="1149" y="515"/>
                  <a:pt x="1149" y="515"/>
                </a:cubicBezTo>
                <a:lnTo>
                  <a:pt x="1020" y="412"/>
                </a:lnTo>
                <a:close/>
                <a:moveTo>
                  <a:pt x="515" y="979"/>
                </a:moveTo>
                <a:cubicBezTo>
                  <a:pt x="259" y="979"/>
                  <a:pt x="51" y="771"/>
                  <a:pt x="51" y="515"/>
                </a:cubicBezTo>
                <a:cubicBezTo>
                  <a:pt x="51" y="259"/>
                  <a:pt x="259" y="51"/>
                  <a:pt x="515" y="51"/>
                </a:cubicBezTo>
                <a:cubicBezTo>
                  <a:pt x="771" y="51"/>
                  <a:pt x="979" y="259"/>
                  <a:pt x="979" y="515"/>
                </a:cubicBezTo>
                <a:cubicBezTo>
                  <a:pt x="979" y="771"/>
                  <a:pt x="771" y="979"/>
                  <a:pt x="515" y="979"/>
                </a:cubicBezTo>
                <a:close/>
              </a:path>
            </a:pathLst>
          </a:custGeom>
          <a:solidFill>
            <a:srgbClr val="92D050"/>
          </a:solidFill>
          <a:ln>
            <a:noFill/>
          </a:ln>
          <a:effectLst>
            <a:outerShdw blurRad="50800" dist="38100" algn="l" rotWithShape="0">
              <a:prstClr val="black">
                <a:alpha val="40000"/>
              </a:prstClr>
            </a:outerShdw>
          </a:effectLst>
        </p:spPr>
        <p:txBody>
          <a:bodyPr vert="horz" wrap="square" lIns="91440" tIns="45720" rIns="91440" bIns="45720" numCol="1" anchor="t" anchorCtr="0" compatLnSpc="1"/>
          <a:lstStyle/>
          <a:p>
            <a:endParaRPr lang="zh-CN" altLang="en-US"/>
          </a:p>
        </p:txBody>
      </p:sp>
      <p:sp>
        <p:nvSpPr>
          <p:cNvPr id="18" name="文本框 17"/>
          <p:cNvSpPr txBox="1"/>
          <p:nvPr/>
        </p:nvSpPr>
        <p:spPr>
          <a:xfrm>
            <a:off x="576580" y="4599940"/>
            <a:ext cx="2069465" cy="429895"/>
          </a:xfrm>
          <a:prstGeom prst="rect">
            <a:avLst/>
          </a:prstGeom>
          <a:noFill/>
        </p:spPr>
        <p:txBody>
          <a:bodyPr wrap="square" rtlCol="0">
            <a:spAutoFit/>
          </a:bodyPr>
          <a:lstStyle/>
          <a:p>
            <a:r>
              <a:rPr lang="zh-CN" altLang="en-US"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en-US" sz="2200" kern="100" dirty="0" smtClean="0">
                <a:latin typeface="微软雅黑" panose="020B0503020204020204" pitchFamily="34" charset="-122"/>
                <a:ea typeface="微软雅黑" panose="020B0503020204020204" pitchFamily="34" charset="-122"/>
                <a:cs typeface="宋体" panose="02010600030101010101" pitchFamily="2" charset="-122"/>
              </a:rPr>
              <a:t>（四）复查</a:t>
            </a:r>
            <a:endParaRPr lang="zh-CN" altLang="en-US" sz="2200" kern="100" dirty="0">
              <a:latin typeface="微软雅黑" panose="020B0503020204020204" pitchFamily="34" charset="-122"/>
              <a:ea typeface="微软雅黑" panose="020B0503020204020204" pitchFamily="34" charset="-122"/>
              <a:cs typeface="宋体" panose="02010600030101010101" pitchFamily="2" charset="-122"/>
            </a:endParaRPr>
          </a:p>
        </p:txBody>
      </p:sp>
      <p:sp>
        <p:nvSpPr>
          <p:cNvPr id="2" name="矩形 1"/>
          <p:cNvSpPr/>
          <p:nvPr/>
        </p:nvSpPr>
        <p:spPr>
          <a:xfrm>
            <a:off x="3187460" y="2204287"/>
            <a:ext cx="8166340" cy="2630170"/>
          </a:xfrm>
          <a:prstGeom prst="rect">
            <a:avLst/>
          </a:prstGeom>
        </p:spPr>
        <p:txBody>
          <a:bodyPr wrap="square">
            <a:spAutoFit/>
          </a:bodyPr>
          <a:lstStyle/>
          <a:p>
            <a:pPr>
              <a:lnSpc>
                <a:spcPct val="250000"/>
              </a:lnSpc>
            </a:pPr>
            <a:r>
              <a:rPr lang="en-US" altLang="zh-CN"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（一）认真学习复查工作的具体做法，明确工作要求。</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a:lnSpc>
                <a:spcPct val="250000"/>
              </a:lnSpc>
            </a:pPr>
            <a:r>
              <a:rPr lang="en-US" altLang="zh-CN" sz="2200" kern="100" dirty="0" smtClean="0">
                <a:latin typeface="微软雅黑" panose="020B0503020204020204" pitchFamily="34" charset="-122"/>
                <a:ea typeface="微软雅黑" panose="020B0503020204020204" pitchFamily="34" charset="-122"/>
                <a:cs typeface="宋体" panose="02010600030101010101" pitchFamily="2" charset="-122"/>
              </a:rPr>
              <a:t>    </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二）应根据上级普查办公室反馈的比对复查结果按要求核实补报相关信息。</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p:txBody>
      </p:sp>
      <p:sp>
        <p:nvSpPr>
          <p:cNvPr id="22" name="Oval 125"/>
          <p:cNvSpPr>
            <a:spLocks noChangeArrowheads="1"/>
          </p:cNvSpPr>
          <p:nvPr/>
        </p:nvSpPr>
        <p:spPr bwMode="auto">
          <a:xfrm>
            <a:off x="931175" y="2667067"/>
            <a:ext cx="1198579" cy="1198579"/>
          </a:xfrm>
          <a:prstGeom prst="ellipse">
            <a:avLst/>
          </a:prstGeom>
          <a:solidFill>
            <a:srgbClr val="E05B4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3" name="Freeform 126"/>
          <p:cNvSpPr/>
          <p:nvPr/>
        </p:nvSpPr>
        <p:spPr bwMode="auto">
          <a:xfrm>
            <a:off x="1183626" y="2845490"/>
            <a:ext cx="815163" cy="833421"/>
          </a:xfrm>
          <a:custGeom>
            <a:avLst/>
            <a:gdLst>
              <a:gd name="T0" fmla="*/ 140 w 321"/>
              <a:gd name="T1" fmla="*/ 0 h 328"/>
              <a:gd name="T2" fmla="*/ 57 w 321"/>
              <a:gd name="T3" fmla="*/ 32 h 328"/>
              <a:gd name="T4" fmla="*/ 46 w 321"/>
              <a:gd name="T5" fmla="*/ 209 h 328"/>
              <a:gd name="T6" fmla="*/ 140 w 321"/>
              <a:gd name="T7" fmla="*/ 252 h 328"/>
              <a:gd name="T8" fmla="*/ 219 w 321"/>
              <a:gd name="T9" fmla="*/ 224 h 328"/>
              <a:gd name="T10" fmla="*/ 219 w 321"/>
              <a:gd name="T11" fmla="*/ 225 h 328"/>
              <a:gd name="T12" fmla="*/ 225 w 321"/>
              <a:gd name="T13" fmla="*/ 232 h 328"/>
              <a:gd name="T14" fmla="*/ 222 w 321"/>
              <a:gd name="T15" fmla="*/ 239 h 328"/>
              <a:gd name="T16" fmla="*/ 222 w 321"/>
              <a:gd name="T17" fmla="*/ 239 h 328"/>
              <a:gd name="T18" fmla="*/ 221 w 321"/>
              <a:gd name="T19" fmla="*/ 243 h 328"/>
              <a:gd name="T20" fmla="*/ 221 w 321"/>
              <a:gd name="T21" fmla="*/ 244 h 328"/>
              <a:gd name="T22" fmla="*/ 221 w 321"/>
              <a:gd name="T23" fmla="*/ 247 h 328"/>
              <a:gd name="T24" fmla="*/ 222 w 321"/>
              <a:gd name="T25" fmla="*/ 248 h 328"/>
              <a:gd name="T26" fmla="*/ 222 w 321"/>
              <a:gd name="T27" fmla="*/ 251 h 328"/>
              <a:gd name="T28" fmla="*/ 223 w 321"/>
              <a:gd name="T29" fmla="*/ 252 h 328"/>
              <a:gd name="T30" fmla="*/ 224 w 321"/>
              <a:gd name="T31" fmla="*/ 256 h 328"/>
              <a:gd name="T32" fmla="*/ 284 w 321"/>
              <a:gd name="T33" fmla="*/ 323 h 328"/>
              <a:gd name="T34" fmla="*/ 298 w 321"/>
              <a:gd name="T35" fmla="*/ 328 h 328"/>
              <a:gd name="T36" fmla="*/ 308 w 321"/>
              <a:gd name="T37" fmla="*/ 324 h 328"/>
              <a:gd name="T38" fmla="*/ 316 w 321"/>
              <a:gd name="T39" fmla="*/ 318 h 328"/>
              <a:gd name="T40" fmla="*/ 318 w 321"/>
              <a:gd name="T41" fmla="*/ 316 h 328"/>
              <a:gd name="T42" fmla="*/ 318 w 321"/>
              <a:gd name="T43" fmla="*/ 315 h 328"/>
              <a:gd name="T44" fmla="*/ 319 w 321"/>
              <a:gd name="T45" fmla="*/ 313 h 328"/>
              <a:gd name="T46" fmla="*/ 320 w 321"/>
              <a:gd name="T47" fmla="*/ 312 h 328"/>
              <a:gd name="T48" fmla="*/ 320 w 321"/>
              <a:gd name="T49" fmla="*/ 310 h 328"/>
              <a:gd name="T50" fmla="*/ 321 w 321"/>
              <a:gd name="T51" fmla="*/ 309 h 328"/>
              <a:gd name="T52" fmla="*/ 321 w 321"/>
              <a:gd name="T53" fmla="*/ 307 h 328"/>
              <a:gd name="T54" fmla="*/ 321 w 321"/>
              <a:gd name="T55" fmla="*/ 306 h 328"/>
              <a:gd name="T56" fmla="*/ 321 w 321"/>
              <a:gd name="T57" fmla="*/ 304 h 328"/>
              <a:gd name="T58" fmla="*/ 321 w 321"/>
              <a:gd name="T59" fmla="*/ 303 h 328"/>
              <a:gd name="T60" fmla="*/ 321 w 321"/>
              <a:gd name="T61" fmla="*/ 300 h 328"/>
              <a:gd name="T62" fmla="*/ 318 w 321"/>
              <a:gd name="T63" fmla="*/ 293 h 328"/>
              <a:gd name="T64" fmla="*/ 258 w 321"/>
              <a:gd name="T65" fmla="*/ 226 h 328"/>
              <a:gd name="T66" fmla="*/ 245 w 321"/>
              <a:gd name="T67" fmla="*/ 221 h 328"/>
              <a:gd name="T68" fmla="*/ 235 w 321"/>
              <a:gd name="T69" fmla="*/ 224 h 328"/>
              <a:gd name="T70" fmla="*/ 228 w 321"/>
              <a:gd name="T71" fmla="*/ 216 h 328"/>
              <a:gd name="T72" fmla="*/ 227 w 321"/>
              <a:gd name="T73" fmla="*/ 217 h 328"/>
              <a:gd name="T74" fmla="*/ 235 w 321"/>
              <a:gd name="T75" fmla="*/ 43 h 328"/>
              <a:gd name="T76" fmla="*/ 140 w 321"/>
              <a:gd name="T77" fmla="*/ 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21" h="328">
                <a:moveTo>
                  <a:pt x="140" y="0"/>
                </a:moveTo>
                <a:cubicBezTo>
                  <a:pt x="110" y="0"/>
                  <a:pt x="81" y="10"/>
                  <a:pt x="57" y="32"/>
                </a:cubicBezTo>
                <a:cubicBezTo>
                  <a:pt x="5" y="78"/>
                  <a:pt x="0" y="157"/>
                  <a:pt x="46" y="209"/>
                </a:cubicBezTo>
                <a:cubicBezTo>
                  <a:pt x="71" y="237"/>
                  <a:pt x="105" y="252"/>
                  <a:pt x="140" y="252"/>
                </a:cubicBezTo>
                <a:cubicBezTo>
                  <a:pt x="168" y="252"/>
                  <a:pt x="196" y="243"/>
                  <a:pt x="219" y="224"/>
                </a:cubicBezTo>
                <a:cubicBezTo>
                  <a:pt x="219" y="225"/>
                  <a:pt x="219" y="225"/>
                  <a:pt x="219" y="225"/>
                </a:cubicBezTo>
                <a:cubicBezTo>
                  <a:pt x="225" y="232"/>
                  <a:pt x="225" y="232"/>
                  <a:pt x="225" y="232"/>
                </a:cubicBezTo>
                <a:cubicBezTo>
                  <a:pt x="224" y="234"/>
                  <a:pt x="222" y="236"/>
                  <a:pt x="222" y="239"/>
                </a:cubicBezTo>
                <a:cubicBezTo>
                  <a:pt x="222" y="239"/>
                  <a:pt x="222" y="239"/>
                  <a:pt x="222" y="239"/>
                </a:cubicBezTo>
                <a:cubicBezTo>
                  <a:pt x="221" y="240"/>
                  <a:pt x="221" y="242"/>
                  <a:pt x="221" y="243"/>
                </a:cubicBezTo>
                <a:cubicBezTo>
                  <a:pt x="221" y="244"/>
                  <a:pt x="221" y="244"/>
                  <a:pt x="221" y="244"/>
                </a:cubicBezTo>
                <a:cubicBezTo>
                  <a:pt x="221" y="245"/>
                  <a:pt x="221" y="246"/>
                  <a:pt x="221" y="247"/>
                </a:cubicBezTo>
                <a:cubicBezTo>
                  <a:pt x="221" y="247"/>
                  <a:pt x="222" y="248"/>
                  <a:pt x="222" y="248"/>
                </a:cubicBezTo>
                <a:cubicBezTo>
                  <a:pt x="222" y="249"/>
                  <a:pt x="222" y="250"/>
                  <a:pt x="222" y="251"/>
                </a:cubicBezTo>
                <a:cubicBezTo>
                  <a:pt x="222" y="251"/>
                  <a:pt x="223" y="252"/>
                  <a:pt x="223" y="252"/>
                </a:cubicBezTo>
                <a:cubicBezTo>
                  <a:pt x="223" y="253"/>
                  <a:pt x="224" y="255"/>
                  <a:pt x="224" y="256"/>
                </a:cubicBezTo>
                <a:cubicBezTo>
                  <a:pt x="241" y="281"/>
                  <a:pt x="261" y="304"/>
                  <a:pt x="284" y="323"/>
                </a:cubicBezTo>
                <a:cubicBezTo>
                  <a:pt x="288" y="326"/>
                  <a:pt x="293" y="328"/>
                  <a:pt x="298" y="328"/>
                </a:cubicBezTo>
                <a:cubicBezTo>
                  <a:pt x="302" y="328"/>
                  <a:pt x="306" y="327"/>
                  <a:pt x="308" y="324"/>
                </a:cubicBezTo>
                <a:cubicBezTo>
                  <a:pt x="311" y="322"/>
                  <a:pt x="314" y="320"/>
                  <a:pt x="316" y="318"/>
                </a:cubicBezTo>
                <a:cubicBezTo>
                  <a:pt x="317" y="317"/>
                  <a:pt x="317" y="316"/>
                  <a:pt x="318" y="316"/>
                </a:cubicBezTo>
                <a:cubicBezTo>
                  <a:pt x="318" y="315"/>
                  <a:pt x="318" y="315"/>
                  <a:pt x="318" y="315"/>
                </a:cubicBezTo>
                <a:cubicBezTo>
                  <a:pt x="319" y="314"/>
                  <a:pt x="319" y="314"/>
                  <a:pt x="319" y="313"/>
                </a:cubicBezTo>
                <a:cubicBezTo>
                  <a:pt x="320" y="312"/>
                  <a:pt x="320" y="312"/>
                  <a:pt x="320" y="312"/>
                </a:cubicBezTo>
                <a:cubicBezTo>
                  <a:pt x="320" y="312"/>
                  <a:pt x="320" y="311"/>
                  <a:pt x="320" y="310"/>
                </a:cubicBezTo>
                <a:cubicBezTo>
                  <a:pt x="321" y="309"/>
                  <a:pt x="321" y="309"/>
                  <a:pt x="321" y="309"/>
                </a:cubicBezTo>
                <a:cubicBezTo>
                  <a:pt x="321" y="308"/>
                  <a:pt x="321" y="308"/>
                  <a:pt x="321" y="307"/>
                </a:cubicBezTo>
                <a:cubicBezTo>
                  <a:pt x="321" y="307"/>
                  <a:pt x="321" y="306"/>
                  <a:pt x="321" y="306"/>
                </a:cubicBezTo>
                <a:cubicBezTo>
                  <a:pt x="321" y="305"/>
                  <a:pt x="321" y="305"/>
                  <a:pt x="321" y="304"/>
                </a:cubicBezTo>
                <a:cubicBezTo>
                  <a:pt x="321" y="303"/>
                  <a:pt x="321" y="303"/>
                  <a:pt x="321" y="303"/>
                </a:cubicBezTo>
                <a:cubicBezTo>
                  <a:pt x="321" y="302"/>
                  <a:pt x="321" y="301"/>
                  <a:pt x="321" y="300"/>
                </a:cubicBezTo>
                <a:cubicBezTo>
                  <a:pt x="320" y="297"/>
                  <a:pt x="319" y="295"/>
                  <a:pt x="318" y="293"/>
                </a:cubicBezTo>
                <a:cubicBezTo>
                  <a:pt x="301" y="268"/>
                  <a:pt x="281" y="245"/>
                  <a:pt x="258" y="226"/>
                </a:cubicBezTo>
                <a:cubicBezTo>
                  <a:pt x="254" y="222"/>
                  <a:pt x="249" y="221"/>
                  <a:pt x="245" y="221"/>
                </a:cubicBezTo>
                <a:cubicBezTo>
                  <a:pt x="241" y="221"/>
                  <a:pt x="238" y="222"/>
                  <a:pt x="235" y="224"/>
                </a:cubicBezTo>
                <a:cubicBezTo>
                  <a:pt x="228" y="216"/>
                  <a:pt x="228" y="216"/>
                  <a:pt x="228" y="216"/>
                </a:cubicBezTo>
                <a:cubicBezTo>
                  <a:pt x="227" y="217"/>
                  <a:pt x="227" y="217"/>
                  <a:pt x="227" y="217"/>
                </a:cubicBezTo>
                <a:cubicBezTo>
                  <a:pt x="276" y="170"/>
                  <a:pt x="279" y="93"/>
                  <a:pt x="235" y="43"/>
                </a:cubicBezTo>
                <a:cubicBezTo>
                  <a:pt x="210" y="14"/>
                  <a:pt x="175" y="0"/>
                  <a:pt x="140" y="0"/>
                </a:cubicBezTo>
              </a:path>
            </a:pathLst>
          </a:custGeom>
          <a:solidFill>
            <a:srgbClr val="B3493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128"/>
          <p:cNvSpPr/>
          <p:nvPr/>
        </p:nvSpPr>
        <p:spPr bwMode="auto">
          <a:xfrm>
            <a:off x="1265250" y="2865896"/>
            <a:ext cx="548812" cy="548812"/>
          </a:xfrm>
          <a:custGeom>
            <a:avLst/>
            <a:gdLst>
              <a:gd name="T0" fmla="*/ 181 w 216"/>
              <a:gd name="T1" fmla="*/ 44 h 216"/>
              <a:gd name="T2" fmla="*/ 172 w 216"/>
              <a:gd name="T3" fmla="*/ 181 h 216"/>
              <a:gd name="T4" fmla="*/ 36 w 216"/>
              <a:gd name="T5" fmla="*/ 172 h 216"/>
              <a:gd name="T6" fmla="*/ 44 w 216"/>
              <a:gd name="T7" fmla="*/ 36 h 216"/>
              <a:gd name="T8" fmla="*/ 181 w 216"/>
              <a:gd name="T9" fmla="*/ 44 h 216"/>
            </a:gdLst>
            <a:ahLst/>
            <a:cxnLst>
              <a:cxn ang="0">
                <a:pos x="T0" y="T1"/>
              </a:cxn>
              <a:cxn ang="0">
                <a:pos x="T2" y="T3"/>
              </a:cxn>
              <a:cxn ang="0">
                <a:pos x="T4" y="T5"/>
              </a:cxn>
              <a:cxn ang="0">
                <a:pos x="T6" y="T7"/>
              </a:cxn>
              <a:cxn ang="0">
                <a:pos x="T8" y="T9"/>
              </a:cxn>
            </a:cxnLst>
            <a:rect l="0" t="0" r="r" b="b"/>
            <a:pathLst>
              <a:path w="216" h="216">
                <a:moveTo>
                  <a:pt x="181" y="44"/>
                </a:moveTo>
                <a:cubicBezTo>
                  <a:pt x="216" y="84"/>
                  <a:pt x="212" y="145"/>
                  <a:pt x="172" y="181"/>
                </a:cubicBezTo>
                <a:cubicBezTo>
                  <a:pt x="132" y="216"/>
                  <a:pt x="71" y="212"/>
                  <a:pt x="36" y="172"/>
                </a:cubicBezTo>
                <a:cubicBezTo>
                  <a:pt x="0" y="132"/>
                  <a:pt x="4" y="71"/>
                  <a:pt x="44" y="36"/>
                </a:cubicBezTo>
                <a:cubicBezTo>
                  <a:pt x="84" y="0"/>
                  <a:pt x="145" y="4"/>
                  <a:pt x="181" y="44"/>
                </a:cubicBezTo>
                <a:close/>
              </a:path>
            </a:pathLst>
          </a:custGeom>
          <a:solidFill>
            <a:srgbClr val="9CC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129"/>
          <p:cNvSpPr/>
          <p:nvPr/>
        </p:nvSpPr>
        <p:spPr bwMode="auto">
          <a:xfrm>
            <a:off x="1300691" y="2901338"/>
            <a:ext cx="429598" cy="429598"/>
          </a:xfrm>
          <a:custGeom>
            <a:avLst/>
            <a:gdLst>
              <a:gd name="T0" fmla="*/ 72 w 169"/>
              <a:gd name="T1" fmla="*/ 65 h 169"/>
              <a:gd name="T2" fmla="*/ 169 w 169"/>
              <a:gd name="T3" fmla="*/ 54 h 169"/>
              <a:gd name="T4" fmla="*/ 158 w 169"/>
              <a:gd name="T5" fmla="*/ 38 h 169"/>
              <a:gd name="T6" fmla="*/ 38 w 169"/>
              <a:gd name="T7" fmla="*/ 31 h 169"/>
              <a:gd name="T8" fmla="*/ 31 w 169"/>
              <a:gd name="T9" fmla="*/ 150 h 169"/>
              <a:gd name="T10" fmla="*/ 54 w 169"/>
              <a:gd name="T11" fmla="*/ 169 h 169"/>
              <a:gd name="T12" fmla="*/ 72 w 169"/>
              <a:gd name="T13" fmla="*/ 65 h 169"/>
            </a:gdLst>
            <a:ahLst/>
            <a:cxnLst>
              <a:cxn ang="0">
                <a:pos x="T0" y="T1"/>
              </a:cxn>
              <a:cxn ang="0">
                <a:pos x="T2" y="T3"/>
              </a:cxn>
              <a:cxn ang="0">
                <a:pos x="T4" y="T5"/>
              </a:cxn>
              <a:cxn ang="0">
                <a:pos x="T6" y="T7"/>
              </a:cxn>
              <a:cxn ang="0">
                <a:pos x="T8" y="T9"/>
              </a:cxn>
              <a:cxn ang="0">
                <a:pos x="T10" y="T11"/>
              </a:cxn>
              <a:cxn ang="0">
                <a:pos x="T12" y="T13"/>
              </a:cxn>
            </a:cxnLst>
            <a:rect l="0" t="0" r="r" b="b"/>
            <a:pathLst>
              <a:path w="169" h="169">
                <a:moveTo>
                  <a:pt x="72" y="65"/>
                </a:moveTo>
                <a:cubicBezTo>
                  <a:pt x="99" y="40"/>
                  <a:pt x="138" y="37"/>
                  <a:pt x="169" y="54"/>
                </a:cubicBezTo>
                <a:cubicBezTo>
                  <a:pt x="166" y="48"/>
                  <a:pt x="162" y="43"/>
                  <a:pt x="158" y="38"/>
                </a:cubicBezTo>
                <a:cubicBezTo>
                  <a:pt x="127" y="3"/>
                  <a:pt x="73" y="0"/>
                  <a:pt x="38" y="31"/>
                </a:cubicBezTo>
                <a:cubicBezTo>
                  <a:pt x="3" y="62"/>
                  <a:pt x="0" y="115"/>
                  <a:pt x="31" y="150"/>
                </a:cubicBezTo>
                <a:cubicBezTo>
                  <a:pt x="37" y="158"/>
                  <a:pt x="45" y="164"/>
                  <a:pt x="54" y="169"/>
                </a:cubicBezTo>
                <a:cubicBezTo>
                  <a:pt x="35" y="135"/>
                  <a:pt x="42" y="91"/>
                  <a:pt x="72" y="65"/>
                </a:cubicBezTo>
                <a:close/>
              </a:path>
            </a:pathLst>
          </a:custGeom>
          <a:solidFill>
            <a:srgbClr val="D6EB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 name="Freeform 130"/>
          <p:cNvSpPr/>
          <p:nvPr/>
        </p:nvSpPr>
        <p:spPr bwMode="auto">
          <a:xfrm>
            <a:off x="1265250" y="2865896"/>
            <a:ext cx="467188" cy="446782"/>
          </a:xfrm>
          <a:custGeom>
            <a:avLst/>
            <a:gdLst>
              <a:gd name="T0" fmla="*/ 50 w 184"/>
              <a:gd name="T1" fmla="*/ 43 h 176"/>
              <a:gd name="T2" fmla="*/ 184 w 184"/>
              <a:gd name="T3" fmla="*/ 48 h 176"/>
              <a:gd name="T4" fmla="*/ 181 w 184"/>
              <a:gd name="T5" fmla="*/ 44 h 176"/>
              <a:gd name="T6" fmla="*/ 44 w 184"/>
              <a:gd name="T7" fmla="*/ 36 h 176"/>
              <a:gd name="T8" fmla="*/ 36 w 184"/>
              <a:gd name="T9" fmla="*/ 172 h 176"/>
              <a:gd name="T10" fmla="*/ 39 w 184"/>
              <a:gd name="T11" fmla="*/ 176 h 176"/>
              <a:gd name="T12" fmla="*/ 50 w 184"/>
              <a:gd name="T13" fmla="*/ 43 h 176"/>
            </a:gdLst>
            <a:ahLst/>
            <a:cxnLst>
              <a:cxn ang="0">
                <a:pos x="T0" y="T1"/>
              </a:cxn>
              <a:cxn ang="0">
                <a:pos x="T2" y="T3"/>
              </a:cxn>
              <a:cxn ang="0">
                <a:pos x="T4" y="T5"/>
              </a:cxn>
              <a:cxn ang="0">
                <a:pos x="T6" y="T7"/>
              </a:cxn>
              <a:cxn ang="0">
                <a:pos x="T8" y="T9"/>
              </a:cxn>
              <a:cxn ang="0">
                <a:pos x="T10" y="T11"/>
              </a:cxn>
              <a:cxn ang="0">
                <a:pos x="T12" y="T13"/>
              </a:cxn>
            </a:cxnLst>
            <a:rect l="0" t="0" r="r" b="b"/>
            <a:pathLst>
              <a:path w="184" h="176">
                <a:moveTo>
                  <a:pt x="50" y="43"/>
                </a:moveTo>
                <a:cubicBezTo>
                  <a:pt x="89" y="9"/>
                  <a:pt x="148" y="11"/>
                  <a:pt x="184" y="48"/>
                </a:cubicBezTo>
                <a:cubicBezTo>
                  <a:pt x="183" y="47"/>
                  <a:pt x="182" y="45"/>
                  <a:pt x="181" y="44"/>
                </a:cubicBezTo>
                <a:cubicBezTo>
                  <a:pt x="145" y="4"/>
                  <a:pt x="84" y="0"/>
                  <a:pt x="44" y="36"/>
                </a:cubicBezTo>
                <a:cubicBezTo>
                  <a:pt x="4" y="71"/>
                  <a:pt x="0" y="132"/>
                  <a:pt x="36" y="172"/>
                </a:cubicBezTo>
                <a:cubicBezTo>
                  <a:pt x="37" y="174"/>
                  <a:pt x="38" y="175"/>
                  <a:pt x="39" y="176"/>
                </a:cubicBezTo>
                <a:cubicBezTo>
                  <a:pt x="7" y="136"/>
                  <a:pt x="12" y="77"/>
                  <a:pt x="50" y="43"/>
                </a:cubicBezTo>
                <a:close/>
              </a:path>
            </a:pathLst>
          </a:custGeom>
          <a:solidFill>
            <a:srgbClr val="8199B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 name="Freeform 131"/>
          <p:cNvSpPr/>
          <p:nvPr/>
        </p:nvSpPr>
        <p:spPr bwMode="auto">
          <a:xfrm>
            <a:off x="1739956" y="3368526"/>
            <a:ext cx="53700" cy="55848"/>
          </a:xfrm>
          <a:custGeom>
            <a:avLst/>
            <a:gdLst>
              <a:gd name="T0" fmla="*/ 50 w 50"/>
              <a:gd name="T1" fmla="*/ 31 h 52"/>
              <a:gd name="T2" fmla="*/ 26 w 50"/>
              <a:gd name="T3" fmla="*/ 52 h 52"/>
              <a:gd name="T4" fmla="*/ 0 w 50"/>
              <a:gd name="T5" fmla="*/ 22 h 52"/>
              <a:gd name="T6" fmla="*/ 22 w 50"/>
              <a:gd name="T7" fmla="*/ 0 h 52"/>
              <a:gd name="T8" fmla="*/ 50 w 50"/>
              <a:gd name="T9" fmla="*/ 31 h 52"/>
            </a:gdLst>
            <a:ahLst/>
            <a:cxnLst>
              <a:cxn ang="0">
                <a:pos x="T0" y="T1"/>
              </a:cxn>
              <a:cxn ang="0">
                <a:pos x="T2" y="T3"/>
              </a:cxn>
              <a:cxn ang="0">
                <a:pos x="T4" y="T5"/>
              </a:cxn>
              <a:cxn ang="0">
                <a:pos x="T6" y="T7"/>
              </a:cxn>
              <a:cxn ang="0">
                <a:pos x="T8" y="T9"/>
              </a:cxn>
            </a:cxnLst>
            <a:rect l="0" t="0" r="r" b="b"/>
            <a:pathLst>
              <a:path w="50" h="52">
                <a:moveTo>
                  <a:pt x="50" y="31"/>
                </a:moveTo>
                <a:lnTo>
                  <a:pt x="26" y="52"/>
                </a:lnTo>
                <a:lnTo>
                  <a:pt x="0" y="22"/>
                </a:lnTo>
                <a:lnTo>
                  <a:pt x="22" y="0"/>
                </a:lnTo>
                <a:lnTo>
                  <a:pt x="50" y="3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0" name="Freeform 132"/>
          <p:cNvSpPr/>
          <p:nvPr/>
        </p:nvSpPr>
        <p:spPr bwMode="auto">
          <a:xfrm>
            <a:off x="1739956" y="3379266"/>
            <a:ext cx="264203" cy="279239"/>
          </a:xfrm>
          <a:custGeom>
            <a:avLst/>
            <a:gdLst>
              <a:gd name="T0" fmla="*/ 99 w 104"/>
              <a:gd name="T1" fmla="*/ 73 h 110"/>
              <a:gd name="T2" fmla="*/ 97 w 104"/>
              <a:gd name="T3" fmla="*/ 98 h 110"/>
              <a:gd name="T4" fmla="*/ 89 w 104"/>
              <a:gd name="T5" fmla="*/ 105 h 110"/>
              <a:gd name="T6" fmla="*/ 65 w 104"/>
              <a:gd name="T7" fmla="*/ 103 h 110"/>
              <a:gd name="T8" fmla="*/ 5 w 104"/>
              <a:gd name="T9" fmla="*/ 36 h 110"/>
              <a:gd name="T10" fmla="*/ 7 w 104"/>
              <a:gd name="T11" fmla="*/ 11 h 110"/>
              <a:gd name="T12" fmla="*/ 15 w 104"/>
              <a:gd name="T13" fmla="*/ 5 h 110"/>
              <a:gd name="T14" fmla="*/ 39 w 104"/>
              <a:gd name="T15" fmla="*/ 6 h 110"/>
              <a:gd name="T16" fmla="*/ 99 w 104"/>
              <a:gd name="T17" fmla="*/ 73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4" h="110">
                <a:moveTo>
                  <a:pt x="99" y="73"/>
                </a:moveTo>
                <a:cubicBezTo>
                  <a:pt x="104" y="82"/>
                  <a:pt x="103" y="93"/>
                  <a:pt x="97" y="98"/>
                </a:cubicBezTo>
                <a:cubicBezTo>
                  <a:pt x="95" y="100"/>
                  <a:pt x="92" y="102"/>
                  <a:pt x="89" y="105"/>
                </a:cubicBezTo>
                <a:cubicBezTo>
                  <a:pt x="84" y="110"/>
                  <a:pt x="72" y="109"/>
                  <a:pt x="65" y="103"/>
                </a:cubicBezTo>
                <a:cubicBezTo>
                  <a:pt x="42" y="84"/>
                  <a:pt x="22" y="61"/>
                  <a:pt x="5" y="36"/>
                </a:cubicBezTo>
                <a:cubicBezTo>
                  <a:pt x="0" y="28"/>
                  <a:pt x="1" y="16"/>
                  <a:pt x="7" y="11"/>
                </a:cubicBezTo>
                <a:cubicBezTo>
                  <a:pt x="10" y="9"/>
                  <a:pt x="12" y="7"/>
                  <a:pt x="15" y="5"/>
                </a:cubicBezTo>
                <a:cubicBezTo>
                  <a:pt x="21" y="0"/>
                  <a:pt x="32" y="0"/>
                  <a:pt x="39" y="6"/>
                </a:cubicBezTo>
                <a:cubicBezTo>
                  <a:pt x="62" y="25"/>
                  <a:pt x="82" y="48"/>
                  <a:pt x="99" y="73"/>
                </a:cubicBezTo>
                <a:close/>
              </a:path>
            </a:pathLst>
          </a:custGeom>
          <a:solidFill>
            <a:srgbClr val="7161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1" name="Freeform 133"/>
          <p:cNvSpPr/>
          <p:nvPr/>
        </p:nvSpPr>
        <p:spPr bwMode="auto">
          <a:xfrm>
            <a:off x="1743178" y="3427596"/>
            <a:ext cx="258833" cy="230909"/>
          </a:xfrm>
          <a:custGeom>
            <a:avLst/>
            <a:gdLst>
              <a:gd name="T0" fmla="*/ 96 w 102"/>
              <a:gd name="T1" fmla="*/ 69 h 91"/>
              <a:gd name="T2" fmla="*/ 88 w 102"/>
              <a:gd name="T3" fmla="*/ 76 h 91"/>
              <a:gd name="T4" fmla="*/ 64 w 102"/>
              <a:gd name="T5" fmla="*/ 75 h 91"/>
              <a:gd name="T6" fmla="*/ 4 w 102"/>
              <a:gd name="T7" fmla="*/ 7 h 91"/>
              <a:gd name="T8" fmla="*/ 2 w 102"/>
              <a:gd name="T9" fmla="*/ 0 h 91"/>
              <a:gd name="T10" fmla="*/ 4 w 102"/>
              <a:gd name="T11" fmla="*/ 17 h 91"/>
              <a:gd name="T12" fmla="*/ 64 w 102"/>
              <a:gd name="T13" fmla="*/ 84 h 91"/>
              <a:gd name="T14" fmla="*/ 88 w 102"/>
              <a:gd name="T15" fmla="*/ 86 h 91"/>
              <a:gd name="T16" fmla="*/ 96 w 102"/>
              <a:gd name="T17" fmla="*/ 79 h 91"/>
              <a:gd name="T18" fmla="*/ 101 w 102"/>
              <a:gd name="T19" fmla="*/ 61 h 91"/>
              <a:gd name="T20" fmla="*/ 96 w 102"/>
              <a:gd name="T21" fmla="*/ 6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2" h="91">
                <a:moveTo>
                  <a:pt x="96" y="69"/>
                </a:moveTo>
                <a:cubicBezTo>
                  <a:pt x="94" y="71"/>
                  <a:pt x="91" y="74"/>
                  <a:pt x="88" y="76"/>
                </a:cubicBezTo>
                <a:cubicBezTo>
                  <a:pt x="83" y="81"/>
                  <a:pt x="71" y="81"/>
                  <a:pt x="64" y="75"/>
                </a:cubicBezTo>
                <a:cubicBezTo>
                  <a:pt x="41" y="55"/>
                  <a:pt x="21" y="33"/>
                  <a:pt x="4" y="7"/>
                </a:cubicBezTo>
                <a:cubicBezTo>
                  <a:pt x="3" y="5"/>
                  <a:pt x="2" y="3"/>
                  <a:pt x="2" y="0"/>
                </a:cubicBezTo>
                <a:cubicBezTo>
                  <a:pt x="0" y="6"/>
                  <a:pt x="1" y="12"/>
                  <a:pt x="4" y="17"/>
                </a:cubicBezTo>
                <a:cubicBezTo>
                  <a:pt x="21" y="42"/>
                  <a:pt x="41" y="65"/>
                  <a:pt x="64" y="84"/>
                </a:cubicBezTo>
                <a:cubicBezTo>
                  <a:pt x="71" y="90"/>
                  <a:pt x="83" y="91"/>
                  <a:pt x="88" y="86"/>
                </a:cubicBezTo>
                <a:cubicBezTo>
                  <a:pt x="91" y="83"/>
                  <a:pt x="94" y="81"/>
                  <a:pt x="96" y="79"/>
                </a:cubicBezTo>
                <a:cubicBezTo>
                  <a:pt x="100" y="75"/>
                  <a:pt x="102" y="68"/>
                  <a:pt x="101" y="61"/>
                </a:cubicBezTo>
                <a:cubicBezTo>
                  <a:pt x="100" y="64"/>
                  <a:pt x="98" y="67"/>
                  <a:pt x="96" y="69"/>
                </a:cubicBezTo>
                <a:close/>
              </a:path>
            </a:pathLst>
          </a:custGeom>
          <a:solidFill>
            <a:srgbClr val="40373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五</a:t>
            </a:r>
            <a:r>
              <a:rPr lang="en-US" altLang="zh-CN" sz="4000" dirty="0">
                <a:latin typeface="微软雅黑" panose="020B0503020204020204" pitchFamily="34" charset="-122"/>
                <a:ea typeface="微软雅黑" panose="020B0503020204020204" pitchFamily="34" charset="-122"/>
              </a:rPr>
              <a:t>.</a:t>
            </a:r>
            <a:r>
              <a:rPr lang="zh-CN" altLang="zh-CN" sz="4000" dirty="0" smtClean="0">
                <a:latin typeface="微软雅黑" panose="020B0503020204020204" pitchFamily="34" charset="-122"/>
                <a:ea typeface="微软雅黑" panose="020B0503020204020204" pitchFamily="34" charset="-122"/>
              </a:rPr>
              <a:t>普查员工</a:t>
            </a:r>
            <a:r>
              <a:rPr lang="zh-CN" altLang="zh-CN" sz="4000" dirty="0">
                <a:latin typeface="微软雅黑" panose="020B0503020204020204" pitchFamily="34" charset="-122"/>
                <a:ea typeface="微软雅黑" panose="020B0503020204020204" pitchFamily="34" charset="-122"/>
              </a:rPr>
              <a:t>作职责</a:t>
            </a:r>
            <a:endParaRPr lang="zh-CN" altLang="en-US" sz="4000" dirty="0">
              <a:latin typeface="微软雅黑" panose="020B0503020204020204" pitchFamily="34" charset="-122"/>
              <a:ea typeface="微软雅黑" panose="020B0503020204020204" pitchFamily="34" charset="-122"/>
            </a:endParaRPr>
          </a:p>
        </p:txBody>
      </p:sp>
      <p:sp>
        <p:nvSpPr>
          <p:cNvPr id="3" name="矩形 2"/>
          <p:cNvSpPr/>
          <p:nvPr/>
        </p:nvSpPr>
        <p:spPr>
          <a:xfrm>
            <a:off x="1396808" y="1694202"/>
            <a:ext cx="8918276" cy="2630170"/>
          </a:xfrm>
          <a:prstGeom prst="rect">
            <a:avLst/>
          </a:prstGeom>
        </p:spPr>
        <p:txBody>
          <a:bodyPr wrap="square">
            <a:spAutoFit/>
          </a:bodyPr>
          <a:lstStyle/>
          <a:p>
            <a:pPr indent="355600" algn="just">
              <a:lnSpc>
                <a:spcPct val="150000"/>
              </a:lnSpc>
              <a:spcAft>
                <a:spcPts val="0"/>
              </a:spcAft>
            </a:pPr>
            <a:r>
              <a:rPr lang="zh-CN" altLang="en-US" sz="22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五</a:t>
            </a:r>
            <a:r>
              <a:rPr lang="zh-CN" altLang="en-US" sz="2200" kern="100" dirty="0" smtClean="0">
                <a:latin typeface="微软雅黑" panose="020B0503020204020204" pitchFamily="34" charset="-122"/>
                <a:ea typeface="微软雅黑" panose="020B0503020204020204" pitchFamily="34" charset="-122"/>
                <a:cs typeface="宋体" panose="02010600030101010101" pitchFamily="2" charset="-122"/>
              </a:rPr>
              <a:t>）</a:t>
            </a:r>
            <a:r>
              <a:rPr lang="zh-CN" altLang="zh-CN" sz="2200" kern="100" dirty="0" smtClean="0">
                <a:latin typeface="微软雅黑" panose="020B0503020204020204" pitchFamily="34" charset="-122"/>
                <a:ea typeface="微软雅黑" panose="020B0503020204020204" pitchFamily="34" charset="-122"/>
                <a:cs typeface="宋体" panose="02010600030101010101" pitchFamily="2" charset="-122"/>
              </a:rPr>
              <a:t>严格</a:t>
            </a: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遵守统计法律法规及保密规定</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indent="355600" algn="just">
              <a:lnSpc>
                <a:spcPct val="150000"/>
              </a:lnSpc>
              <a:spcAft>
                <a:spcPts val="0"/>
              </a:spcAft>
            </a:pPr>
            <a:r>
              <a:rPr lang="zh-CN"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对普查对象申报的情况，必须保守秘密。严禁公开个人和家庭的登记资料。坚持实事求是，恪守职业道德，拒绝、抵制人口普查工作中的违法违规行为。不得伪造、篡改普查资料，不得以任何方式要求任何单位和个人提供虚假的普查资料。</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50148" y="-166406"/>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zh-CN" sz="4000" dirty="0" smtClean="0">
                <a:latin typeface="微软雅黑" panose="020B0503020204020204" pitchFamily="34" charset="-122"/>
                <a:ea typeface="微软雅黑" panose="020B0503020204020204" pitchFamily="34" charset="-122"/>
              </a:rPr>
              <a:t>六.普查指导员和普查员信息登记表</a:t>
            </a:r>
            <a:endParaRPr lang="zh-CN" altLang="en-US" sz="4000" dirty="0">
              <a:latin typeface="微软雅黑" panose="020B0503020204020204" pitchFamily="34" charset="-122"/>
              <a:ea typeface="微软雅黑" panose="020B0503020204020204" pitchFamily="34" charset="-122"/>
            </a:endParaRPr>
          </a:p>
        </p:txBody>
      </p:sp>
      <p:sp>
        <p:nvSpPr>
          <p:cNvPr id="9" name="矩形 8"/>
          <p:cNvSpPr/>
          <p:nvPr/>
        </p:nvSpPr>
        <p:spPr>
          <a:xfrm>
            <a:off x="1786890" y="4623435"/>
            <a:ext cx="8618855" cy="1732915"/>
          </a:xfrm>
          <a:prstGeom prst="rect">
            <a:avLst/>
          </a:prstGeom>
        </p:spPr>
        <p:txBody>
          <a:bodyPr wrap="square">
            <a:spAutoFit/>
          </a:bodyPr>
          <a:lstStyle/>
          <a:p>
            <a:pPr algn="just">
              <a:lnSpc>
                <a:spcPts val="3200"/>
              </a:lnSpc>
              <a:spcAft>
                <a:spcPts val="0"/>
              </a:spcAft>
            </a:pPr>
            <a:r>
              <a:rPr altLang="zh-CN" sz="2000" kern="100" dirty="0">
                <a:latin typeface="微软雅黑" panose="020B0503020204020204" pitchFamily="34" charset="-122"/>
                <a:ea typeface="微软雅黑" panose="020B0503020204020204" pitchFamily="34" charset="-122"/>
                <a:cs typeface="微软雅黑" panose="020B0503020204020204" pitchFamily="34" charset="-122"/>
              </a:rPr>
              <a:t>注： 1.是否普查指导员填写“是”，需填写所负责普查区代码。</a:t>
            </a:r>
            <a:endParaRPr altLang="zh-CN" sz="2000" kern="100" dirty="0">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3200"/>
              </a:lnSpc>
              <a:spcAft>
                <a:spcPts val="0"/>
              </a:spcAft>
            </a:pPr>
            <a:r>
              <a:rPr altLang="zh-CN" sz="2000" kern="100" dirty="0">
                <a:latin typeface="微软雅黑" panose="020B0503020204020204" pitchFamily="34" charset="-122"/>
                <a:ea typeface="微软雅黑" panose="020B0503020204020204" pitchFamily="34" charset="-122"/>
                <a:cs typeface="微软雅黑" panose="020B0503020204020204" pitchFamily="34" charset="-122"/>
              </a:rPr>
              <a:t>        2.照片为本人1寸正面照片。</a:t>
            </a:r>
            <a:endParaRPr altLang="zh-CN" sz="2000" kern="100" dirty="0">
              <a:latin typeface="微软雅黑" panose="020B0503020204020204" pitchFamily="34" charset="-122"/>
              <a:ea typeface="微软雅黑" panose="020B0503020204020204" pitchFamily="34" charset="-122"/>
              <a:cs typeface="微软雅黑" panose="020B0503020204020204" pitchFamily="34" charset="-122"/>
            </a:endParaRPr>
          </a:p>
          <a:p>
            <a:pPr algn="just">
              <a:lnSpc>
                <a:spcPts val="3200"/>
              </a:lnSpc>
              <a:spcAft>
                <a:spcPts val="0"/>
              </a:spcAft>
            </a:pPr>
            <a:r>
              <a:rPr altLang="zh-CN" sz="2000" kern="100" dirty="0">
                <a:latin typeface="微软雅黑" panose="020B0503020204020204" pitchFamily="34" charset="-122"/>
                <a:ea typeface="微软雅黑" panose="020B0503020204020204" pitchFamily="34" charset="-122"/>
                <a:cs typeface="微软雅黑" panose="020B0503020204020204" pitchFamily="34" charset="-122"/>
              </a:rPr>
              <a:t>        3.县级普查机构整理完成后，需检查普查指导员和普查员是否涵盖所有普查区及普查小区。</a:t>
            </a:r>
            <a:endParaRPr altLang="zh-CN" sz="2000" kern="100" dirty="0">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3" name="表格 2"/>
          <p:cNvGraphicFramePr/>
          <p:nvPr/>
        </p:nvGraphicFramePr>
        <p:xfrm>
          <a:off x="1259840" y="1331595"/>
          <a:ext cx="10232390" cy="2651760"/>
        </p:xfrm>
        <a:graphic>
          <a:graphicData uri="http://schemas.openxmlformats.org/drawingml/2006/table">
            <a:tbl>
              <a:tblPr firstRow="1" bandRow="1">
                <a:tableStyleId>{5C22544A-7EE6-4342-B048-85BDC9FD1C3A}</a:tableStyleId>
              </a:tblPr>
              <a:tblGrid>
                <a:gridCol w="709930"/>
                <a:gridCol w="697865"/>
                <a:gridCol w="912495"/>
                <a:gridCol w="733425"/>
                <a:gridCol w="589915"/>
                <a:gridCol w="1104265"/>
                <a:gridCol w="1221740"/>
                <a:gridCol w="852805"/>
                <a:gridCol w="852805"/>
                <a:gridCol w="2557145"/>
              </a:tblGrid>
              <a:tr h="381000">
                <a:tc>
                  <a:txBody>
                    <a:bodyPr/>
                    <a:p>
                      <a:pPr>
                        <a:buNone/>
                      </a:pPr>
                      <a:r>
                        <a:rPr lang="zh-CN" altLang="en-US">
                          <a:solidFill>
                            <a:schemeClr val="tx1">
                              <a:lumMod val="95000"/>
                              <a:lumOff val="5000"/>
                            </a:schemeClr>
                          </a:solidFill>
                        </a:rPr>
                        <a:t>序号</a:t>
                      </a:r>
                      <a:endParaRPr lang="zh-CN" altLang="en-US">
                        <a:solidFill>
                          <a:schemeClr val="tx1">
                            <a:lumMod val="95000"/>
                            <a:lumOff val="5000"/>
                          </a:schemeClr>
                        </a:solidFill>
                      </a:endParaRPr>
                    </a:p>
                  </a:txBody>
                  <a:tcPr>
                    <a:lnR w="12700" cmpd="sng">
                      <a:solidFill>
                        <a:schemeClr val="tx1"/>
                      </a:solidFill>
                      <a:prstDash val="solid"/>
                    </a:lnR>
                    <a:lnB w="12700" cmpd="sng">
                      <a:solidFill>
                        <a:schemeClr val="tx1"/>
                      </a:solidFill>
                      <a:prstDash val="solid"/>
                    </a:lnB>
                    <a:solidFill>
                      <a:schemeClr val="accent4">
                        <a:lumMod val="40000"/>
                        <a:lumOff val="60000"/>
                      </a:schemeClr>
                    </a:solidFill>
                  </a:tcPr>
                </a:tc>
                <a:tc>
                  <a:txBody>
                    <a:bodyPr/>
                    <a:p>
                      <a:pPr>
                        <a:buNone/>
                      </a:pPr>
                      <a:r>
                        <a:rPr lang="zh-CN" altLang="en-US">
                          <a:solidFill>
                            <a:schemeClr val="tx1">
                              <a:lumMod val="95000"/>
                              <a:lumOff val="5000"/>
                            </a:schemeClr>
                          </a:solidFill>
                        </a:rPr>
                        <a:t>姓名</a:t>
                      </a:r>
                      <a:endParaRPr lang="zh-CN" altLang="en-US">
                        <a:solidFill>
                          <a:schemeClr val="tx1">
                            <a:lumMod val="95000"/>
                            <a:lumOff val="5000"/>
                          </a:schemeClr>
                        </a:solidFill>
                      </a:endParaRPr>
                    </a:p>
                  </a:txBody>
                  <a:tcPr>
                    <a:lnL w="12700" cmpd="sng">
                      <a:solidFill>
                        <a:schemeClr val="tx1"/>
                      </a:solidFill>
                      <a:prstDash val="solid"/>
                    </a:lnL>
                    <a:lnR w="12700" cmpd="sng">
                      <a:solidFill>
                        <a:schemeClr val="tx1"/>
                      </a:solidFill>
                      <a:prstDash val="solid"/>
                    </a:lnR>
                    <a:lnB w="12700" cmpd="sng">
                      <a:solidFill>
                        <a:schemeClr val="tx1"/>
                      </a:solidFill>
                      <a:prstDash val="solid"/>
                    </a:lnB>
                    <a:solidFill>
                      <a:schemeClr val="accent4">
                        <a:lumMod val="40000"/>
                        <a:lumOff val="60000"/>
                      </a:schemeClr>
                    </a:solidFill>
                  </a:tcPr>
                </a:tc>
                <a:tc>
                  <a:txBody>
                    <a:bodyPr/>
                    <a:p>
                      <a:pPr>
                        <a:buNone/>
                      </a:pPr>
                      <a:r>
                        <a:rPr lang="zh-CN" altLang="en-US">
                          <a:solidFill>
                            <a:schemeClr val="tx1">
                              <a:lumMod val="95000"/>
                              <a:lumOff val="5000"/>
                            </a:schemeClr>
                          </a:solidFill>
                        </a:rPr>
                        <a:t>公民身份号码</a:t>
                      </a:r>
                      <a:endParaRPr lang="zh-CN" altLang="en-US">
                        <a:solidFill>
                          <a:schemeClr val="tx1">
                            <a:lumMod val="95000"/>
                            <a:lumOff val="5000"/>
                          </a:schemeClr>
                        </a:solidFill>
                      </a:endParaRPr>
                    </a:p>
                  </a:txBody>
                  <a:tcPr>
                    <a:lnL w="12700" cmpd="sng">
                      <a:solidFill>
                        <a:schemeClr val="tx1"/>
                      </a:solidFill>
                      <a:prstDash val="solid"/>
                    </a:lnL>
                    <a:lnR w="12700" cmpd="sng">
                      <a:solidFill>
                        <a:schemeClr val="tx1"/>
                      </a:solidFill>
                      <a:prstDash val="solid"/>
                    </a:lnR>
                    <a:lnB w="12700" cmpd="sng">
                      <a:solidFill>
                        <a:schemeClr val="tx1"/>
                      </a:solidFill>
                      <a:prstDash val="solid"/>
                    </a:lnB>
                    <a:solidFill>
                      <a:schemeClr val="accent4">
                        <a:lumMod val="40000"/>
                        <a:lumOff val="60000"/>
                      </a:schemeClr>
                    </a:solidFill>
                  </a:tcPr>
                </a:tc>
                <a:tc>
                  <a:txBody>
                    <a:bodyPr/>
                    <a:p>
                      <a:pPr>
                        <a:buNone/>
                      </a:pPr>
                      <a:r>
                        <a:rPr lang="zh-CN" altLang="en-US">
                          <a:solidFill>
                            <a:schemeClr val="tx1">
                              <a:lumMod val="95000"/>
                              <a:lumOff val="5000"/>
                            </a:schemeClr>
                          </a:solidFill>
                        </a:rPr>
                        <a:t>手机号码</a:t>
                      </a:r>
                      <a:endParaRPr lang="zh-CN" altLang="en-US">
                        <a:solidFill>
                          <a:schemeClr val="tx1">
                            <a:lumMod val="95000"/>
                            <a:lumOff val="5000"/>
                          </a:schemeClr>
                        </a:solidFill>
                      </a:endParaRPr>
                    </a:p>
                  </a:txBody>
                  <a:tcPr>
                    <a:lnL w="12700" cmpd="sng">
                      <a:solidFill>
                        <a:schemeClr val="tx1"/>
                      </a:solidFill>
                      <a:prstDash val="solid"/>
                    </a:lnL>
                    <a:lnR w="12700" cmpd="sng">
                      <a:solidFill>
                        <a:schemeClr val="tx1"/>
                      </a:solidFill>
                      <a:prstDash val="solid"/>
                    </a:lnR>
                    <a:lnB w="12700" cmpd="sng">
                      <a:solidFill>
                        <a:schemeClr val="tx1"/>
                      </a:solidFill>
                      <a:prstDash val="solid"/>
                    </a:lnB>
                    <a:solidFill>
                      <a:schemeClr val="accent4">
                        <a:lumMod val="40000"/>
                        <a:lumOff val="60000"/>
                      </a:schemeClr>
                    </a:solidFill>
                  </a:tcPr>
                </a:tc>
                <a:tc gridSpan="3">
                  <a:txBody>
                    <a:bodyPr/>
                    <a:p>
                      <a:pPr algn="ctr">
                        <a:buNone/>
                      </a:pPr>
                      <a:r>
                        <a:rPr lang="zh-CN" altLang="en-US">
                          <a:solidFill>
                            <a:schemeClr val="tx1">
                              <a:lumMod val="95000"/>
                              <a:lumOff val="5000"/>
                            </a:schemeClr>
                          </a:solidFill>
                        </a:rPr>
                        <a:t>是否普查指导员</a:t>
                      </a:r>
                      <a:endParaRPr lang="zh-CN" altLang="en-US">
                        <a:solidFill>
                          <a:schemeClr val="tx1">
                            <a:lumMod val="95000"/>
                            <a:lumOff val="5000"/>
                          </a:schemeClr>
                        </a:solidFill>
                      </a:endParaRPr>
                    </a:p>
                  </a:txBody>
                  <a:tcPr>
                    <a:lnL w="12700" cmpd="sng">
                      <a:solidFill>
                        <a:schemeClr val="tx1"/>
                      </a:solidFill>
                      <a:prstDash val="solid"/>
                    </a:lnL>
                    <a:lnR w="12700" cmpd="sng">
                      <a:solidFill>
                        <a:schemeClr val="tx1"/>
                      </a:solidFill>
                      <a:prstDash val="solid"/>
                    </a:lnR>
                    <a:lnB w="12700" cmpd="sng">
                      <a:solidFill>
                        <a:schemeClr val="tx1"/>
                      </a:solidFill>
                      <a:prstDash val="solid"/>
                    </a:lnB>
                    <a:solidFill>
                      <a:schemeClr val="accent4">
                        <a:lumMod val="40000"/>
                        <a:lumOff val="60000"/>
                      </a:schemeClr>
                    </a:solidFill>
                  </a:tcPr>
                </a:tc>
                <a:tc hMerge="1">
                  <a:tcPr>
                    <a:lnB w="12700" cmpd="sng">
                      <a:solidFill>
                        <a:schemeClr val="tx1"/>
                      </a:solidFill>
                      <a:prstDash val="solid"/>
                    </a:lnB>
                  </a:tcPr>
                </a:tc>
                <a:tc hMerge="1">
                  <a:tcPr>
                    <a:lnR w="12700" cmpd="sng">
                      <a:solidFill>
                        <a:schemeClr val="tx1"/>
                      </a:solidFill>
                      <a:prstDash val="solid"/>
                    </a:lnR>
                    <a:lnB w="12700" cmpd="sng">
                      <a:solidFill>
                        <a:schemeClr val="tx1"/>
                      </a:solidFill>
                      <a:prstDash val="solid"/>
                    </a:lnB>
                  </a:tcPr>
                </a:tc>
                <a:tc>
                  <a:txBody>
                    <a:bodyPr/>
                    <a:p>
                      <a:pPr>
                        <a:buNone/>
                      </a:pPr>
                      <a:r>
                        <a:rPr lang="zh-CN" altLang="en-US">
                          <a:solidFill>
                            <a:schemeClr val="tx1">
                              <a:lumMod val="95000"/>
                              <a:lumOff val="5000"/>
                            </a:schemeClr>
                          </a:solidFill>
                        </a:rPr>
                        <a:t>照片</a:t>
                      </a:r>
                      <a:endParaRPr lang="zh-CN" altLang="en-US">
                        <a:solidFill>
                          <a:schemeClr val="tx1">
                            <a:lumMod val="95000"/>
                            <a:lumOff val="5000"/>
                          </a:schemeClr>
                        </a:solidFill>
                      </a:endParaRPr>
                    </a:p>
                  </a:txBody>
                  <a:tcPr>
                    <a:lnL w="12700" cmpd="sng">
                      <a:solidFill>
                        <a:schemeClr val="tx1"/>
                      </a:solidFill>
                      <a:prstDash val="solid"/>
                    </a:lnL>
                    <a:lnR w="12700" cmpd="sng">
                      <a:solidFill>
                        <a:schemeClr val="tx1"/>
                      </a:solidFill>
                      <a:prstDash val="solid"/>
                    </a:lnR>
                    <a:lnB w="12700" cmpd="sng">
                      <a:solidFill>
                        <a:schemeClr val="tx1"/>
                      </a:solidFill>
                      <a:prstDash val="solid"/>
                    </a:lnB>
                    <a:solidFill>
                      <a:schemeClr val="accent4">
                        <a:lumMod val="40000"/>
                        <a:lumOff val="60000"/>
                      </a:schemeClr>
                    </a:solidFill>
                  </a:tcPr>
                </a:tc>
                <a:tc>
                  <a:txBody>
                    <a:bodyPr/>
                    <a:p>
                      <a:pPr>
                        <a:buNone/>
                      </a:pPr>
                      <a:r>
                        <a:rPr lang="zh-CN" altLang="en-US">
                          <a:solidFill>
                            <a:schemeClr val="tx1">
                              <a:lumMod val="95000"/>
                              <a:lumOff val="5000"/>
                            </a:schemeClr>
                          </a:solidFill>
                        </a:rPr>
                        <a:t>学历</a:t>
                      </a:r>
                      <a:endParaRPr lang="zh-CN" altLang="en-US">
                        <a:solidFill>
                          <a:schemeClr val="tx1">
                            <a:lumMod val="95000"/>
                            <a:lumOff val="5000"/>
                          </a:schemeClr>
                        </a:solidFill>
                      </a:endParaRPr>
                    </a:p>
                  </a:txBody>
                  <a:tcPr>
                    <a:lnL w="12700" cmpd="sng">
                      <a:solidFill>
                        <a:schemeClr val="tx1"/>
                      </a:solidFill>
                      <a:prstDash val="solid"/>
                    </a:lnL>
                    <a:lnR w="12700" cmpd="sng">
                      <a:solidFill>
                        <a:schemeClr val="tx1"/>
                      </a:solidFill>
                      <a:prstDash val="solid"/>
                    </a:lnR>
                    <a:lnB w="12700" cmpd="sng">
                      <a:solidFill>
                        <a:schemeClr val="tx1"/>
                      </a:solidFill>
                      <a:prstDash val="solid"/>
                    </a:lnB>
                    <a:solidFill>
                      <a:schemeClr val="accent4">
                        <a:lumMod val="40000"/>
                        <a:lumOff val="60000"/>
                      </a:schemeClr>
                    </a:solidFill>
                  </a:tcPr>
                </a:tc>
                <a:tc>
                  <a:txBody>
                    <a:bodyPr/>
                    <a:p>
                      <a:pPr>
                        <a:buNone/>
                      </a:pPr>
                      <a:r>
                        <a:rPr lang="zh-CN" altLang="en-US">
                          <a:solidFill>
                            <a:schemeClr val="tx1">
                              <a:lumMod val="95000"/>
                              <a:lumOff val="5000"/>
                            </a:schemeClr>
                          </a:solidFill>
                        </a:rPr>
                        <a:t>身份</a:t>
                      </a:r>
                      <a:endParaRPr lang="zh-CN" altLang="en-US">
                        <a:solidFill>
                          <a:schemeClr val="tx1">
                            <a:lumMod val="95000"/>
                            <a:lumOff val="5000"/>
                          </a:schemeClr>
                        </a:solidFill>
                      </a:endParaRPr>
                    </a:p>
                  </a:txBody>
                  <a:tcPr>
                    <a:lnL w="12700" cmpd="sng">
                      <a:solidFill>
                        <a:schemeClr val="tx1"/>
                      </a:solidFill>
                      <a:prstDash val="solid"/>
                    </a:lnL>
                    <a:lnB w="12700" cmpd="sng">
                      <a:solidFill>
                        <a:schemeClr val="tx1"/>
                      </a:solidFill>
                      <a:prstDash val="solid"/>
                    </a:lnB>
                    <a:solidFill>
                      <a:schemeClr val="accent4">
                        <a:lumMod val="40000"/>
                        <a:lumOff val="60000"/>
                      </a:schemeClr>
                    </a:solidFill>
                  </a:tcPr>
                </a:tc>
              </a:tr>
              <a:tr h="381000">
                <a:tc>
                  <a:txBody>
                    <a:bodyPr/>
                    <a:p>
                      <a:pPr>
                        <a:buNone/>
                      </a:pPr>
                      <a:endParaRPr lang="zh-CN" altLang="en-US"/>
                    </a:p>
                  </a:txBody>
                  <a:tcPr>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endParaRPr lang="zh-CN" alt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endParaRPr lang="zh-CN" alt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endParaRPr lang="zh-CN" alt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endParaRPr lang="zh-CN" altLang="en-US" b="1">
                        <a:solidFill>
                          <a:schemeClr val="lt1"/>
                        </a:solidFill>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zh-CN" altLang="en-US" sz="1800">
                          <a:sym typeface="+mn-ea"/>
                        </a:rPr>
                        <a:t>普查区地址代码</a:t>
                      </a:r>
                      <a:endParaRPr lang="zh-CN" alt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zh-CN" altLang="en-US" sz="1800">
                          <a:sym typeface="+mn-ea"/>
                        </a:rPr>
                        <a:t>普查小区地址代码</a:t>
                      </a:r>
                      <a:endParaRPr lang="zh-CN" alt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endParaRPr lang="zh-CN" alt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endParaRPr lang="zh-CN" alt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zh-CN" altLang="en-US"/>
                        <a:t>1.村（居）委会工作者</a:t>
                      </a:r>
                      <a:endParaRPr lang="zh-CN" altLang="en-US"/>
                    </a:p>
                    <a:p>
                      <a:pPr>
                        <a:buNone/>
                      </a:pPr>
                      <a:r>
                        <a:rPr lang="zh-CN" altLang="en-US"/>
                        <a:t>2.网格员</a:t>
                      </a:r>
                      <a:endParaRPr lang="zh-CN" altLang="en-US"/>
                    </a:p>
                    <a:p>
                      <a:pPr>
                        <a:buNone/>
                      </a:pPr>
                      <a:r>
                        <a:rPr lang="zh-CN" altLang="en-US"/>
                        <a:t>3.物业人员</a:t>
                      </a:r>
                      <a:endParaRPr lang="zh-CN" altLang="en-US"/>
                    </a:p>
                    <a:p>
                      <a:pPr>
                        <a:buNone/>
                      </a:pPr>
                      <a:r>
                        <a:rPr lang="zh-CN" altLang="en-US"/>
                        <a:t>4.单位借调</a:t>
                      </a:r>
                      <a:endParaRPr lang="zh-CN" altLang="en-US"/>
                    </a:p>
                    <a:p>
                      <a:pPr>
                        <a:buNone/>
                      </a:pPr>
                      <a:r>
                        <a:rPr lang="zh-CN" altLang="en-US"/>
                        <a:t>5.志愿者</a:t>
                      </a:r>
                      <a:endParaRPr lang="zh-CN" altLang="en-US"/>
                    </a:p>
                    <a:p>
                      <a:pPr>
                        <a:buNone/>
                      </a:pPr>
                      <a:r>
                        <a:rPr lang="zh-CN" altLang="en-US"/>
                        <a:t>6.在校学生</a:t>
                      </a:r>
                      <a:endParaRPr lang="zh-CN" altLang="en-US"/>
                    </a:p>
                    <a:p>
                      <a:pPr>
                        <a:buNone/>
                      </a:pPr>
                      <a:r>
                        <a:rPr lang="en-US" altLang="zh-CN"/>
                        <a:t>7.</a:t>
                      </a:r>
                      <a:r>
                        <a:rPr lang="zh-CN" altLang="en-US"/>
                        <a:t>社会招聘人员</a:t>
                      </a:r>
                      <a:endParaRPr lang="zh-CN" altLang="en-US"/>
                    </a:p>
                  </a:txBody>
                  <a:tcPr>
                    <a:lnL w="12700" cmpd="sng">
                      <a:solidFill>
                        <a:schemeClr val="tx1"/>
                      </a:solidFill>
                      <a:prstDash val="solid"/>
                    </a:lnL>
                    <a:lnT w="12700" cmpd="sng">
                      <a:solidFill>
                        <a:schemeClr val="tx1"/>
                      </a:solidFill>
                      <a:prstDash val="solid"/>
                    </a:lnT>
                    <a:lnB w="12700" cmpd="sng">
                      <a:solidFill>
                        <a:schemeClr val="tx1"/>
                      </a:solidFill>
                      <a:prstDash val="solid"/>
                    </a:lnB>
                    <a:noFill/>
                  </a:tcPr>
                </a:tc>
              </a:tr>
            </a:tbl>
          </a:graphicData>
        </a:graphic>
      </p:graphicFrame>
      <p:sp>
        <p:nvSpPr>
          <p:cNvPr id="2" name="椭圆 1"/>
          <p:cNvSpPr/>
          <p:nvPr/>
        </p:nvSpPr>
        <p:spPr>
          <a:xfrm>
            <a:off x="177165" y="2670175"/>
            <a:ext cx="1967230" cy="1525905"/>
          </a:xfrm>
          <a:prstGeom prst="ellipse">
            <a:avLst/>
          </a:prstGeom>
          <a:solidFill>
            <a:srgbClr val="F7FD9D"/>
          </a:solidFill>
          <a:ln>
            <a:solidFill>
              <a:srgbClr val="D70C19"/>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C00000"/>
                </a:solidFill>
              </a:rPr>
              <a:t>乡级统一导入平台</a:t>
            </a:r>
            <a:endParaRPr lang="zh-CN" altLang="en-US" b="1">
              <a:solidFill>
                <a:srgbClr val="C00000"/>
              </a:solidFill>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pic>
        <p:nvPicPr>
          <p:cNvPr id="2" name="图片 1"/>
          <p:cNvPicPr>
            <a:picLocks noChangeAspect="1"/>
          </p:cNvPicPr>
          <p:nvPr/>
        </p:nvPicPr>
        <p:blipFill>
          <a:blip r:embed="rId1"/>
          <a:stretch>
            <a:fillRect/>
          </a:stretch>
        </p:blipFill>
        <p:spPr>
          <a:xfrm>
            <a:off x="3909695" y="1039495"/>
            <a:ext cx="4371975" cy="5801360"/>
          </a:xfrm>
          <a:prstGeom prst="rect">
            <a:avLst/>
          </a:prstGeom>
        </p:spPr>
      </p:pic>
      <p:sp>
        <p:nvSpPr>
          <p:cNvPr id="5" name="标题 1"/>
          <p:cNvSpPr txBox="1"/>
          <p:nvPr/>
        </p:nvSpPr>
        <p:spPr>
          <a:xfrm>
            <a:off x="1450148" y="-166406"/>
            <a:ext cx="10515600" cy="1194435"/>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zh-CN" sz="4000" dirty="0" smtClean="0">
                <a:latin typeface="微软雅黑" panose="020B0503020204020204" pitchFamily="34" charset="-122"/>
                <a:ea typeface="微软雅黑" panose="020B0503020204020204" pitchFamily="34" charset="-122"/>
              </a:rPr>
              <a:t>保密承诺书（参考样式）</a:t>
            </a:r>
            <a:endParaRPr lang="zh-CN" altLang="en-US" sz="4000" dirty="0" smtClean="0">
              <a:latin typeface="微软雅黑" panose="020B0503020204020204" pitchFamily="34" charset="-122"/>
              <a:ea typeface="微软雅黑" panose="020B0503020204020204" pitchFamily="34" charset="-122"/>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Autofit/>
          </a:bodyPr>
          <a:lstStyle/>
          <a:p>
            <a:pPr marL="0" indent="355600" algn="just">
              <a:lnSpc>
                <a:spcPct val="210000"/>
              </a:lnSpc>
              <a:spcAft>
                <a:spcPts val="0"/>
              </a:spcAft>
              <a:buClrTx/>
              <a:buSzTx/>
              <a:buFontTx/>
              <a:buNone/>
            </a:pP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1. 选聘以及培训的时间节点</a:t>
            </a:r>
            <a:r>
              <a:rPr lang="zh-CN"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a:t>
            </a:r>
            <a:r>
              <a:rPr lang="en-US"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8</a:t>
            </a:r>
            <a:r>
              <a:rPr lang="zh-CN" altLang="en-US"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月、</a:t>
            </a:r>
            <a:r>
              <a:rPr lang="en-US"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9</a:t>
            </a:r>
            <a:r>
              <a:rPr lang="zh-CN" altLang="en-US"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月）</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marL="0" indent="355600" algn="just">
              <a:lnSpc>
                <a:spcPct val="210000"/>
              </a:lnSpc>
              <a:spcAft>
                <a:spcPts val="0"/>
              </a:spcAft>
              <a:buClrTx/>
              <a:buSzTx/>
              <a:buFontTx/>
              <a:buNone/>
            </a:pP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2.“两员”配备标准</a:t>
            </a:r>
            <a:r>
              <a:rPr lang="zh-CN"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（两个</a:t>
            </a:r>
            <a:r>
              <a:rPr lang="en-US"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a:t>
            </a:r>
            <a:r>
              <a:rPr lang="zh-CN" altLang="en-US"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至少</a:t>
            </a:r>
            <a:r>
              <a:rPr lang="en-US" altLang="zh-CN"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a:t>
            </a:r>
            <a:r>
              <a:rPr lang="zh-CN" altLang="en-US" sz="2200"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marL="0" indent="355600" algn="just">
              <a:lnSpc>
                <a:spcPct val="210000"/>
              </a:lnSpc>
              <a:spcAft>
                <a:spcPts val="0"/>
              </a:spcAft>
              <a:buClrTx/>
              <a:buSzTx/>
              <a:buFontTx/>
              <a:buNone/>
            </a:pP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3.“两员”的管理—信息管理、工作要求管理、工作职责、在线学习</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marL="0" indent="355600" algn="just">
              <a:lnSpc>
                <a:spcPct val="210000"/>
              </a:lnSpc>
              <a:spcAft>
                <a:spcPts val="0"/>
              </a:spcAft>
              <a:buClrTx/>
              <a:buSzTx/>
              <a:buFontTx/>
              <a:buNone/>
            </a:pPr>
            <a:r>
              <a:rPr lang="zh-CN" altLang="zh-CN" sz="2200" b="1" kern="100" dirty="0">
                <a:solidFill>
                  <a:srgbClr val="C00000"/>
                </a:solidFill>
                <a:latin typeface="微软雅黑" panose="020B0503020204020204" pitchFamily="34" charset="-122"/>
                <a:ea typeface="微软雅黑" panose="020B0503020204020204" pitchFamily="34" charset="-122"/>
                <a:cs typeface="宋体" panose="02010600030101010101" pitchFamily="2" charset="-122"/>
              </a:rPr>
              <a:t>4. 遵守法律法规</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a:p>
            <a:pPr marL="0" indent="355600" algn="just">
              <a:lnSpc>
                <a:spcPct val="210000"/>
              </a:lnSpc>
              <a:spcAft>
                <a:spcPts val="0"/>
              </a:spcAft>
              <a:buClrTx/>
              <a:buSzTx/>
              <a:buFontTx/>
              <a:buNone/>
            </a:pPr>
            <a:r>
              <a:rPr lang="zh-CN" altLang="zh-CN" sz="2200" kern="100" dirty="0">
                <a:latin typeface="微软雅黑" panose="020B0503020204020204" pitchFamily="34" charset="-122"/>
                <a:ea typeface="微软雅黑" panose="020B0503020204020204" pitchFamily="34" charset="-122"/>
                <a:cs typeface="宋体" panose="02010600030101010101" pitchFamily="2" charset="-122"/>
              </a:rPr>
              <a:t>5. 数据质量的管控-摸底、登记、复查（相关细则规定）</a:t>
            </a:r>
            <a:endParaRPr lang="zh-CN" altLang="zh-CN" sz="2200" kern="100" dirty="0">
              <a:latin typeface="微软雅黑" panose="020B0503020204020204" pitchFamily="34" charset="-122"/>
              <a:ea typeface="微软雅黑" panose="020B0503020204020204" pitchFamily="34" charset="-122"/>
              <a:cs typeface="宋体" panose="02010600030101010101" pitchFamily="2" charset="-122"/>
            </a:endParaRPr>
          </a:p>
        </p:txBody>
      </p:sp>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24" name="标题 1"/>
          <p:cNvSpPr txBox="1"/>
          <p:nvPr/>
        </p:nvSpPr>
        <p:spPr>
          <a:xfrm>
            <a:off x="1450148" y="-166406"/>
            <a:ext cx="10515600" cy="1194435"/>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en-US" altLang="zh-CN" sz="4000" dirty="0" smtClean="0">
                <a:latin typeface="微软雅黑" panose="020B0503020204020204" pitchFamily="34" charset="-122"/>
                <a:ea typeface="微软雅黑" panose="020B0503020204020204" pitchFamily="34" charset="-122"/>
                <a:cs typeface="微软雅黑" panose="020B0503020204020204" pitchFamily="34" charset="-122"/>
              </a:rPr>
              <a:t>七.</a:t>
            </a:r>
            <a:r>
              <a:rPr lang="zh-CN" altLang="en-US" sz="4000" dirty="0" smtClean="0">
                <a:latin typeface="微软雅黑" panose="020B0503020204020204" pitchFamily="34" charset="-122"/>
                <a:ea typeface="微软雅黑" panose="020B0503020204020204" pitchFamily="34" charset="-122"/>
                <a:cs typeface="微软雅黑" panose="020B0503020204020204" pitchFamily="34" charset="-122"/>
              </a:rPr>
              <a:t>几个注意事项</a:t>
            </a:r>
            <a:endParaRPr lang="zh-CN" altLang="en-US" sz="4000" dirty="0" smtClean="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scene3d>
              <a:camera prst="orthographicFront"/>
              <a:lightRig rig="threePt" dir="t"/>
            </a:scene3d>
          </a:bodyPr>
          <a:lstStyle/>
          <a:p>
            <a:pPr marL="0" indent="0" algn="ctr">
              <a:buNone/>
            </a:pPr>
            <a:endParaRPr lang="zh-CN" altLang="en-US" sz="8800">
              <a:solidFill>
                <a:schemeClr val="tx1"/>
              </a:solidFill>
              <a:effectLst>
                <a:outerShdw blurRad="38100" dist="19050" dir="2700000" algn="tl" rotWithShape="0">
                  <a:schemeClr val="dk1">
                    <a:alpha val="40000"/>
                  </a:schemeClr>
                </a:outerShdw>
              </a:effectLst>
            </a:endParaRPr>
          </a:p>
          <a:p>
            <a:pPr marL="0" indent="0" algn="ctr">
              <a:buNone/>
            </a:pPr>
            <a:r>
              <a:rPr lang="zh-CN" altLang="en-US" sz="8800">
                <a:solidFill>
                  <a:schemeClr val="tx1"/>
                </a:solidFill>
                <a:effectLst>
                  <a:outerShdw blurRad="38100" dist="19050" dir="2700000" algn="tl" rotWithShape="0">
                    <a:schemeClr val="dk1">
                      <a:alpha val="40000"/>
                    </a:schemeClr>
                  </a:outerShdw>
                </a:effectLst>
              </a:rPr>
              <a:t>感谢聆听</a:t>
            </a:r>
            <a:endParaRPr lang="zh-CN" altLang="en-US" sz="8800">
              <a:solidFill>
                <a:schemeClr val="tx1"/>
              </a:solidFill>
              <a:effectLst>
                <a:outerShdw blurRad="38100" dist="19050" dir="2700000" algn="tl" rotWithShape="0">
                  <a:schemeClr val="dk1">
                    <a:alpha val="40000"/>
                  </a:schemeClr>
                </a:outerShdw>
              </a:effectLst>
            </a:endParaRPr>
          </a:p>
        </p:txBody>
      </p:sp>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标题 1"/>
          <p:cNvSpPr txBox="1"/>
          <p:nvPr/>
        </p:nvSpPr>
        <p:spPr>
          <a:xfrm>
            <a:off x="1467928" y="-271181"/>
            <a:ext cx="10515600" cy="1194435"/>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zh-CN" sz="4000" dirty="0">
                <a:latin typeface="微软雅黑" panose="020B0503020204020204" pitchFamily="34" charset="-122"/>
                <a:ea typeface="微软雅黑" panose="020B0503020204020204" pitchFamily="34" charset="-122"/>
              </a:rPr>
              <a:t>一</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普查指导员和普查员的选聘</a:t>
            </a:r>
            <a:endParaRPr lang="zh-CN" altLang="en-US" sz="4000" dirty="0">
              <a:latin typeface="微软雅黑" panose="020B0503020204020204" pitchFamily="34" charset="-122"/>
              <a:ea typeface="微软雅黑" panose="020B0503020204020204" pitchFamily="34" charset="-122"/>
            </a:endParaRPr>
          </a:p>
        </p:txBody>
      </p:sp>
      <p:sp>
        <p:nvSpPr>
          <p:cNvPr id="30" name="流程图: 可选过程 29"/>
          <p:cNvSpPr/>
          <p:nvPr/>
        </p:nvSpPr>
        <p:spPr>
          <a:xfrm>
            <a:off x="1141095" y="1202690"/>
            <a:ext cx="5827395" cy="595630"/>
          </a:xfrm>
          <a:prstGeom prst="flowChartAlternateProcess">
            <a:avLst/>
          </a:prstGeom>
          <a:solidFill>
            <a:schemeClr val="accent4">
              <a:lumMod val="60000"/>
              <a:lumOff val="40000"/>
              <a:alpha val="41000"/>
            </a:scheme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dirty="0" smtClean="0">
                <a:solidFill>
                  <a:srgbClr val="FF0000"/>
                </a:solidFill>
                <a:latin typeface="微软雅黑" panose="020B0503020204020204" pitchFamily="34" charset="-122"/>
                <a:ea typeface="微软雅黑" panose="020B0503020204020204" pitchFamily="34" charset="-122"/>
                <a:sym typeface="+mn-ea"/>
              </a:rPr>
              <a:t>（一）</a:t>
            </a:r>
            <a:r>
              <a:rPr lang="zh-CN" altLang="zh-CN" b="1" dirty="0" smtClean="0">
                <a:solidFill>
                  <a:srgbClr val="FF0000"/>
                </a:solidFill>
                <a:latin typeface="微软雅黑" panose="020B0503020204020204" pitchFamily="34" charset="-122"/>
                <a:ea typeface="微软雅黑" panose="020B0503020204020204" pitchFamily="34" charset="-122"/>
                <a:sym typeface="+mn-ea"/>
              </a:rPr>
              <a:t>普查</a:t>
            </a:r>
            <a:r>
              <a:rPr lang="zh-CN" altLang="zh-CN" b="1" dirty="0">
                <a:solidFill>
                  <a:srgbClr val="FF0000"/>
                </a:solidFill>
                <a:latin typeface="微软雅黑" panose="020B0503020204020204" pitchFamily="34" charset="-122"/>
                <a:ea typeface="微软雅黑" panose="020B0503020204020204" pitchFamily="34" charset="-122"/>
                <a:sym typeface="+mn-ea"/>
              </a:rPr>
              <a:t>指导员和普查员的选聘原则及要求</a:t>
            </a:r>
            <a:endParaRPr lang="zh-CN" altLang="zh-CN" dirty="0">
              <a:solidFill>
                <a:schemeClr val="tx1"/>
              </a:solidFill>
              <a:latin typeface="微软雅黑" panose="020B0503020204020204" pitchFamily="34" charset="-122"/>
              <a:ea typeface="微软雅黑" panose="020B0503020204020204" pitchFamily="34" charset="-122"/>
              <a:sym typeface="+mn-ea"/>
            </a:endParaRPr>
          </a:p>
        </p:txBody>
      </p:sp>
      <p:grpSp>
        <p:nvGrpSpPr>
          <p:cNvPr id="16389" name="组合 16389"/>
          <p:cNvGrpSpPr/>
          <p:nvPr/>
        </p:nvGrpSpPr>
        <p:grpSpPr>
          <a:xfrm>
            <a:off x="938530" y="2280920"/>
            <a:ext cx="4727575" cy="4095115"/>
            <a:chOff x="201" y="1212"/>
            <a:chExt cx="2595" cy="2024"/>
          </a:xfrm>
        </p:grpSpPr>
        <p:sp>
          <p:nvSpPr>
            <p:cNvPr id="16391" name="圆角矩形 16391"/>
            <p:cNvSpPr/>
            <p:nvPr/>
          </p:nvSpPr>
          <p:spPr>
            <a:xfrm>
              <a:off x="295" y="1352"/>
              <a:ext cx="2385" cy="1814"/>
            </a:xfrm>
            <a:prstGeom prst="roundRect">
              <a:avLst>
                <a:gd name="adj" fmla="val 0"/>
              </a:avLst>
            </a:prstGeom>
            <a:noFill/>
            <a:ln w="3175" cap="flat" cmpd="sng">
              <a:solidFill>
                <a:srgbClr val="969696"/>
              </a:solidFill>
              <a:prstDash val="solid"/>
              <a:round/>
              <a:headEnd type="none" w="med" len="med"/>
              <a:tailEnd type="none" w="med" len="med"/>
            </a:ln>
          </p:spPr>
          <p:txBody>
            <a:bodyPr anchor="t" anchorCtr="0"/>
            <a:p>
              <a:pPr marL="355600" indent="-355600">
                <a:lnSpc>
                  <a:spcPct val="120000"/>
                </a:lnSpc>
                <a:spcBef>
                  <a:spcPct val="50000"/>
                </a:spcBef>
                <a:buClr>
                  <a:schemeClr val="accent2"/>
                </a:buClr>
                <a:buSzPct val="100000"/>
                <a:buFont typeface="Wingdings" panose="05000000000000000000" pitchFamily="2" charset="2"/>
                <a:buChar char="n"/>
              </a:pPr>
              <a:endParaRPr lang="zh-CN" altLang="zh-CN" sz="1600" b="1" dirty="0">
                <a:solidFill>
                  <a:schemeClr val="accent6">
                    <a:lumMod val="75000"/>
                  </a:schemeClr>
                </a:solidFill>
                <a:latin typeface="微软雅黑" panose="020B0503020204020204" pitchFamily="34" charset="-122"/>
                <a:ea typeface="微软雅黑" panose="020B0503020204020204" pitchFamily="34" charset="-122"/>
                <a:sym typeface="+mn-ea"/>
              </a:endParaRPr>
            </a:p>
            <a:p>
              <a:pPr marL="355600" indent="-355600">
                <a:lnSpc>
                  <a:spcPct val="120000"/>
                </a:lnSpc>
                <a:spcBef>
                  <a:spcPct val="50000"/>
                </a:spcBef>
                <a:buClr>
                  <a:schemeClr val="accent2"/>
                </a:buClr>
                <a:buSzPct val="100000"/>
                <a:buFont typeface="Wingdings" panose="05000000000000000000" pitchFamily="2" charset="2"/>
                <a:buChar char="n"/>
              </a:pPr>
              <a:r>
                <a:rPr lang="zh-CN" altLang="zh-CN" sz="1600" b="1" dirty="0">
                  <a:solidFill>
                    <a:schemeClr val="accent6">
                      <a:lumMod val="75000"/>
                    </a:schemeClr>
                  </a:solidFill>
                  <a:latin typeface="微软雅黑" panose="020B0503020204020204" pitchFamily="34" charset="-122"/>
                  <a:ea typeface="微软雅黑" panose="020B0503020204020204" pitchFamily="34" charset="-122"/>
                  <a:sym typeface="+mn-ea"/>
                </a:rPr>
                <a:t>1.县级人民政府负责普查指导员和普查员选聘工作。</a:t>
              </a:r>
              <a:endParaRPr lang="zh-CN" altLang="zh-CN" sz="1600" b="1" dirty="0">
                <a:solidFill>
                  <a:schemeClr val="accent6">
                    <a:lumMod val="75000"/>
                  </a:schemeClr>
                </a:solidFill>
                <a:latin typeface="微软雅黑" panose="020B0503020204020204" pitchFamily="34" charset="-122"/>
                <a:ea typeface="微软雅黑" panose="020B0503020204020204" pitchFamily="34" charset="-122"/>
                <a:sym typeface="+mn-ea"/>
              </a:endParaRPr>
            </a:p>
            <a:p>
              <a:pPr marL="355600" indent="-355600">
                <a:lnSpc>
                  <a:spcPct val="120000"/>
                </a:lnSpc>
                <a:spcBef>
                  <a:spcPct val="50000"/>
                </a:spcBef>
                <a:buClr>
                  <a:schemeClr val="accent2"/>
                </a:buClr>
                <a:buSzPct val="100000"/>
                <a:buFont typeface="Wingdings" panose="05000000000000000000" pitchFamily="2" charset="2"/>
                <a:buChar char="n"/>
              </a:pPr>
              <a:r>
                <a:rPr lang="en-US" altLang="zh-CN" sz="1600" b="1" dirty="0">
                  <a:solidFill>
                    <a:schemeClr val="accent6">
                      <a:lumMod val="75000"/>
                    </a:schemeClr>
                  </a:solidFill>
                  <a:latin typeface="微软雅黑" panose="020B0503020204020204" pitchFamily="34" charset="-122"/>
                  <a:ea typeface="微软雅黑" panose="020B0503020204020204" pitchFamily="34" charset="-122"/>
                  <a:sym typeface="+mn-ea"/>
                </a:rPr>
                <a:t>2.</a:t>
              </a:r>
              <a:r>
                <a:rPr lang="zh-CN" altLang="zh-CN" sz="1600" b="1" dirty="0">
                  <a:solidFill>
                    <a:schemeClr val="accent6">
                      <a:lumMod val="75000"/>
                    </a:schemeClr>
                  </a:solidFill>
                  <a:latin typeface="微软雅黑" panose="020B0503020204020204" pitchFamily="34" charset="-122"/>
                  <a:ea typeface="微软雅黑" panose="020B0503020204020204" pitchFamily="34" charset="-122"/>
                  <a:sym typeface="+mn-ea"/>
                </a:rPr>
                <a:t>普查指导员和普查员可以从党政机关、社会团体、企业事业单位借调，也可以从村民委员会、居民委员会或者社会招聘。</a:t>
              </a:r>
              <a:r>
                <a:rPr lang="zh-CN" altLang="zh-CN" sz="1600" b="1" dirty="0">
                  <a:solidFill>
                    <a:srgbClr val="C00000"/>
                  </a:solidFill>
                  <a:latin typeface="微软雅黑" panose="020B0503020204020204" pitchFamily="34" charset="-122"/>
                  <a:ea typeface="微软雅黑" panose="020B0503020204020204" pitchFamily="34" charset="-122"/>
                  <a:sym typeface="+mn-ea"/>
                </a:rPr>
                <a:t>有条件的地区可探索利用向社会购买服务的方式充实普查指导员和普查员队伍。</a:t>
              </a:r>
              <a:r>
                <a:rPr lang="zh-CN" altLang="zh-CN" sz="1600" dirty="0">
                  <a:latin typeface="微软雅黑" panose="020B0503020204020204" pitchFamily="34" charset="-122"/>
                  <a:ea typeface="微软雅黑" panose="020B0503020204020204" pitchFamily="34" charset="-122"/>
                  <a:sym typeface="+mn-ea"/>
                </a:rPr>
                <a:t>国家鼓励符合条件的公民作为志愿者参与人口普查工作。</a:t>
              </a:r>
              <a:endParaRPr lang="zh-CN" altLang="en-US" sz="1600">
                <a:solidFill>
                  <a:schemeClr val="tx2"/>
                </a:solidFill>
                <a:latin typeface="Verdana" panose="020B0604030504040204" pitchFamily="34" charset="0"/>
                <a:ea typeface="微软雅黑" panose="020B0503020204020204" pitchFamily="34" charset="-122"/>
              </a:endParaRPr>
            </a:p>
            <a:p>
              <a:pPr marL="355600" indent="-355600">
                <a:buClr>
                  <a:schemeClr val="accent2"/>
                </a:buClr>
                <a:buSzPct val="100000"/>
                <a:buFont typeface="Wingdings" panose="05000000000000000000" pitchFamily="2" charset="2"/>
                <a:buChar char="n"/>
              </a:pPr>
              <a:endParaRPr lang="zh-CN" altLang="en-US" sz="1600">
                <a:solidFill>
                  <a:schemeClr val="tx2"/>
                </a:solidFill>
                <a:latin typeface="Verdana" panose="020B0604030504040204" pitchFamily="34" charset="0"/>
                <a:ea typeface="微软雅黑" panose="020B0503020204020204" pitchFamily="34" charset="-122"/>
              </a:endParaRPr>
            </a:p>
            <a:p>
              <a:pPr marL="355600" indent="-355600">
                <a:lnSpc>
                  <a:spcPct val="120000"/>
                </a:lnSpc>
                <a:spcBef>
                  <a:spcPct val="50000"/>
                </a:spcBef>
                <a:buClr>
                  <a:schemeClr val="accent2"/>
                </a:buClr>
                <a:buSzPct val="100000"/>
                <a:buFont typeface="Wingdings" panose="05000000000000000000" pitchFamily="2" charset="2"/>
                <a:buChar char="n"/>
              </a:pPr>
              <a:endParaRPr lang="zh-CN" altLang="en-US" sz="1600">
                <a:solidFill>
                  <a:schemeClr val="tx2"/>
                </a:solidFill>
                <a:latin typeface="Verdana" panose="020B0604030504040204" pitchFamily="34" charset="0"/>
                <a:ea typeface="微软雅黑" panose="020B0503020204020204" pitchFamily="34" charset="-122"/>
              </a:endParaRPr>
            </a:p>
          </p:txBody>
        </p:sp>
        <p:pic>
          <p:nvPicPr>
            <p:cNvPr id="16392" name="图片 16392" descr="image6"/>
            <p:cNvPicPr>
              <a:picLocks noChangeAspect="1"/>
            </p:cNvPicPr>
            <p:nvPr/>
          </p:nvPicPr>
          <p:blipFill>
            <a:blip r:embed="rId1">
              <a:lum bright="23999"/>
            </a:blip>
            <a:srcRect t="50443" r="-420"/>
            <a:stretch>
              <a:fillRect/>
            </a:stretch>
          </p:blipFill>
          <p:spPr>
            <a:xfrm>
              <a:off x="201" y="1212"/>
              <a:ext cx="2595" cy="64"/>
            </a:xfrm>
            <a:prstGeom prst="rect">
              <a:avLst/>
            </a:prstGeom>
            <a:noFill/>
            <a:ln w="9525">
              <a:noFill/>
            </a:ln>
          </p:spPr>
        </p:pic>
        <p:pic>
          <p:nvPicPr>
            <p:cNvPr id="16393" name="图片 16393" descr="image6"/>
            <p:cNvPicPr>
              <a:picLocks noChangeAspect="1"/>
            </p:cNvPicPr>
            <p:nvPr/>
          </p:nvPicPr>
          <p:blipFill>
            <a:blip r:embed="rId1">
              <a:lum bright="23999"/>
            </a:blip>
            <a:srcRect t="50443" r="-420"/>
            <a:stretch>
              <a:fillRect/>
            </a:stretch>
          </p:blipFill>
          <p:spPr>
            <a:xfrm>
              <a:off x="201" y="3172"/>
              <a:ext cx="2595" cy="64"/>
            </a:xfrm>
            <a:prstGeom prst="rect">
              <a:avLst/>
            </a:prstGeom>
            <a:noFill/>
            <a:ln w="9525">
              <a:noFill/>
            </a:ln>
          </p:spPr>
        </p:pic>
      </p:grpSp>
      <p:grpSp>
        <p:nvGrpSpPr>
          <p:cNvPr id="3" name="组合 16389"/>
          <p:cNvGrpSpPr/>
          <p:nvPr/>
        </p:nvGrpSpPr>
        <p:grpSpPr>
          <a:xfrm>
            <a:off x="6035675" y="2280920"/>
            <a:ext cx="4822190" cy="4095115"/>
            <a:chOff x="201" y="1212"/>
            <a:chExt cx="2595" cy="2024"/>
          </a:xfrm>
        </p:grpSpPr>
        <p:sp>
          <p:nvSpPr>
            <p:cNvPr id="5" name="圆角矩形 16391"/>
            <p:cNvSpPr/>
            <p:nvPr/>
          </p:nvSpPr>
          <p:spPr>
            <a:xfrm>
              <a:off x="295" y="1352"/>
              <a:ext cx="2385" cy="1814"/>
            </a:xfrm>
            <a:prstGeom prst="roundRect">
              <a:avLst>
                <a:gd name="adj" fmla="val 0"/>
              </a:avLst>
            </a:prstGeom>
            <a:noFill/>
            <a:ln w="3175" cap="flat" cmpd="sng">
              <a:solidFill>
                <a:srgbClr val="969696"/>
              </a:solidFill>
              <a:prstDash val="solid"/>
              <a:round/>
              <a:headEnd type="none" w="med" len="med"/>
              <a:tailEnd type="none" w="med" len="med"/>
            </a:ln>
          </p:spPr>
          <p:txBody>
            <a:bodyPr anchor="t" anchorCtr="0"/>
            <a:p>
              <a:pPr marL="355600" indent="-355600">
                <a:lnSpc>
                  <a:spcPct val="120000"/>
                </a:lnSpc>
                <a:spcBef>
                  <a:spcPct val="50000"/>
                </a:spcBef>
                <a:buClr>
                  <a:schemeClr val="accent2"/>
                </a:buClr>
                <a:buSzPct val="100000"/>
                <a:buFont typeface="Wingdings" panose="05000000000000000000" pitchFamily="2" charset="2"/>
                <a:buChar char="n"/>
              </a:pPr>
              <a:endParaRPr lang="en-US" altLang="zh-CN" sz="1600" dirty="0" smtClean="0">
                <a:latin typeface="微软雅黑" panose="020B0503020204020204" pitchFamily="34" charset="-122"/>
                <a:ea typeface="微软雅黑" panose="020B0503020204020204" pitchFamily="34" charset="-122"/>
                <a:sym typeface="+mn-ea"/>
              </a:endParaRPr>
            </a:p>
            <a:p>
              <a:pPr marL="355600" indent="-355600">
                <a:lnSpc>
                  <a:spcPct val="120000"/>
                </a:lnSpc>
                <a:spcBef>
                  <a:spcPct val="50000"/>
                </a:spcBef>
                <a:buClr>
                  <a:schemeClr val="accent2"/>
                </a:buClr>
                <a:buSzPct val="100000"/>
                <a:buFont typeface="Wingdings" panose="05000000000000000000" pitchFamily="2" charset="2"/>
                <a:buChar char="n"/>
              </a:pPr>
              <a:r>
                <a:rPr lang="en-US" altLang="zh-CN" sz="1600" dirty="0" smtClean="0">
                  <a:latin typeface="微软雅黑" panose="020B0503020204020204" pitchFamily="34" charset="-122"/>
                  <a:ea typeface="微软雅黑" panose="020B0503020204020204" pitchFamily="34" charset="-122"/>
                  <a:sym typeface="+mn-ea"/>
                </a:rPr>
                <a:t>3.</a:t>
              </a:r>
              <a:r>
                <a:rPr lang="zh-CN" altLang="zh-CN" sz="1600" dirty="0" smtClean="0">
                  <a:latin typeface="微软雅黑" panose="020B0503020204020204" pitchFamily="34" charset="-122"/>
                  <a:ea typeface="微软雅黑" panose="020B0503020204020204" pitchFamily="34" charset="-122"/>
                  <a:sym typeface="+mn-ea"/>
                </a:rPr>
                <a:t>各单位</a:t>
              </a:r>
              <a:r>
                <a:rPr lang="zh-CN" altLang="zh-CN" sz="1600" dirty="0">
                  <a:latin typeface="微软雅黑" panose="020B0503020204020204" pitchFamily="34" charset="-122"/>
                  <a:ea typeface="微软雅黑" panose="020B0503020204020204" pitchFamily="34" charset="-122"/>
                  <a:sym typeface="+mn-ea"/>
                </a:rPr>
                <a:t>要根据县级人民政府的规定，积极主动抽调符合条件的人员担任普查指导员和普查员；</a:t>
              </a:r>
              <a:r>
                <a:rPr lang="zh-CN" altLang="zh-CN" sz="1600" b="1" dirty="0">
                  <a:solidFill>
                    <a:srgbClr val="C00000"/>
                  </a:solidFill>
                  <a:latin typeface="微软雅黑" panose="020B0503020204020204" pitchFamily="34" charset="-122"/>
                  <a:ea typeface="微软雅黑" panose="020B0503020204020204" pitchFamily="34" charset="-122"/>
                  <a:sym typeface="+mn-ea"/>
                </a:rPr>
                <a:t>要充分发挥网格员、物业人员等积极作用。</a:t>
              </a:r>
              <a:endParaRPr lang="zh-CN" altLang="en-US" sz="1600">
                <a:solidFill>
                  <a:schemeClr val="tx2"/>
                </a:solidFill>
                <a:latin typeface="Verdana" panose="020B0604030504040204" pitchFamily="34" charset="0"/>
                <a:ea typeface="微软雅黑" panose="020B0503020204020204" pitchFamily="34" charset="-122"/>
              </a:endParaRPr>
            </a:p>
            <a:p>
              <a:pPr marL="355600" indent="-355600">
                <a:lnSpc>
                  <a:spcPct val="120000"/>
                </a:lnSpc>
                <a:spcBef>
                  <a:spcPct val="50000"/>
                </a:spcBef>
                <a:buClr>
                  <a:schemeClr val="accent2"/>
                </a:buClr>
                <a:buSzPct val="100000"/>
                <a:buFont typeface="Wingdings" panose="05000000000000000000" pitchFamily="2" charset="2"/>
                <a:buChar char="n"/>
              </a:pPr>
              <a:r>
                <a:rPr lang="en-US" altLang="zh-CN" sz="1600" dirty="0">
                  <a:latin typeface="微软雅黑" panose="020B0503020204020204" pitchFamily="34" charset="-122"/>
                  <a:ea typeface="微软雅黑" panose="020B0503020204020204" pitchFamily="34" charset="-122"/>
                  <a:sym typeface="+mn-ea"/>
                </a:rPr>
                <a:t>4.</a:t>
              </a:r>
              <a:r>
                <a:rPr lang="zh-CN" altLang="zh-CN" sz="1600" dirty="0">
                  <a:latin typeface="微软雅黑" panose="020B0503020204020204" pitchFamily="34" charset="-122"/>
                  <a:ea typeface="微软雅黑" panose="020B0503020204020204" pitchFamily="34" charset="-122"/>
                  <a:sym typeface="+mn-ea"/>
                </a:rPr>
                <a:t>为保证普查质量，应尽可能保持普查指导员及普查员队伍的稳定；借调的普查指导员和普查员在普查任务完成以前，不得随意更换。</a:t>
              </a:r>
              <a:endParaRPr lang="zh-CN" altLang="en-US" sz="1600">
                <a:solidFill>
                  <a:schemeClr val="tx2"/>
                </a:solidFill>
                <a:latin typeface="Verdana" panose="020B0604030504040204" pitchFamily="34" charset="0"/>
                <a:ea typeface="微软雅黑" panose="020B0503020204020204" pitchFamily="34" charset="-122"/>
              </a:endParaRPr>
            </a:p>
            <a:p>
              <a:pPr marL="355600" indent="-355600">
                <a:buClr>
                  <a:schemeClr val="accent2"/>
                </a:buClr>
                <a:buSzPct val="100000"/>
                <a:buFont typeface="Wingdings" panose="05000000000000000000" pitchFamily="2" charset="2"/>
                <a:buChar char="n"/>
              </a:pPr>
              <a:r>
                <a:rPr lang="en-US" altLang="zh-CN" sz="1600" b="1" dirty="0" smtClean="0">
                  <a:solidFill>
                    <a:schemeClr val="accent6">
                      <a:lumMod val="75000"/>
                    </a:schemeClr>
                  </a:solidFill>
                  <a:latin typeface="微软雅黑" panose="020B0503020204020204" pitchFamily="34" charset="-122"/>
                  <a:ea typeface="微软雅黑" panose="020B0503020204020204" pitchFamily="34" charset="-122"/>
                  <a:sym typeface="+mn-ea"/>
                </a:rPr>
                <a:t>5.</a:t>
              </a:r>
              <a:r>
                <a:rPr lang="zh-CN" altLang="zh-CN" sz="1600" b="1" dirty="0">
                  <a:solidFill>
                    <a:schemeClr val="accent6">
                      <a:lumMod val="75000"/>
                    </a:schemeClr>
                  </a:solidFill>
                  <a:latin typeface="微软雅黑" panose="020B0503020204020204" pitchFamily="34" charset="-122"/>
                  <a:ea typeface="微软雅黑" panose="020B0503020204020204" pitchFamily="34" charset="-122"/>
                  <a:sym typeface="+mn-ea"/>
                </a:rPr>
                <a:t>为更好地开展工作，普查指导员的选聘工作应先于普查员进行。</a:t>
              </a:r>
              <a:endParaRPr lang="zh-CN" altLang="en-US" sz="1600">
                <a:solidFill>
                  <a:schemeClr val="tx2"/>
                </a:solidFill>
                <a:latin typeface="Verdana" panose="020B0604030504040204" pitchFamily="34" charset="0"/>
                <a:ea typeface="微软雅黑" panose="020B0503020204020204" pitchFamily="34" charset="-122"/>
              </a:endParaRPr>
            </a:p>
            <a:p>
              <a:pPr marL="355600" indent="-355600">
                <a:lnSpc>
                  <a:spcPct val="120000"/>
                </a:lnSpc>
                <a:spcBef>
                  <a:spcPct val="50000"/>
                </a:spcBef>
                <a:buClr>
                  <a:schemeClr val="accent2"/>
                </a:buClr>
                <a:buSzPct val="100000"/>
                <a:buFont typeface="Wingdings" panose="05000000000000000000" pitchFamily="2" charset="2"/>
                <a:buChar char="n"/>
              </a:pPr>
              <a:endParaRPr lang="zh-CN" altLang="en-US" sz="1600">
                <a:solidFill>
                  <a:schemeClr val="tx2"/>
                </a:solidFill>
                <a:latin typeface="Verdana" panose="020B0604030504040204" pitchFamily="34" charset="0"/>
                <a:ea typeface="微软雅黑" panose="020B0503020204020204" pitchFamily="34" charset="-122"/>
              </a:endParaRPr>
            </a:p>
          </p:txBody>
        </p:sp>
        <p:pic>
          <p:nvPicPr>
            <p:cNvPr id="10" name="图片 16392" descr="image6"/>
            <p:cNvPicPr>
              <a:picLocks noChangeAspect="1"/>
            </p:cNvPicPr>
            <p:nvPr/>
          </p:nvPicPr>
          <p:blipFill>
            <a:blip r:embed="rId1">
              <a:lum bright="23999"/>
            </a:blip>
            <a:srcRect t="50443" r="-420"/>
            <a:stretch>
              <a:fillRect/>
            </a:stretch>
          </p:blipFill>
          <p:spPr>
            <a:xfrm>
              <a:off x="201" y="1212"/>
              <a:ext cx="2595" cy="64"/>
            </a:xfrm>
            <a:prstGeom prst="rect">
              <a:avLst/>
            </a:prstGeom>
            <a:noFill/>
            <a:ln w="9525">
              <a:noFill/>
            </a:ln>
          </p:spPr>
        </p:pic>
        <p:pic>
          <p:nvPicPr>
            <p:cNvPr id="11" name="图片 16393" descr="image6"/>
            <p:cNvPicPr>
              <a:picLocks noChangeAspect="1"/>
            </p:cNvPicPr>
            <p:nvPr/>
          </p:nvPicPr>
          <p:blipFill>
            <a:blip r:embed="rId1">
              <a:lum bright="23999"/>
            </a:blip>
            <a:srcRect t="50443" r="-420"/>
            <a:stretch>
              <a:fillRect/>
            </a:stretch>
          </p:blipFill>
          <p:spPr>
            <a:xfrm>
              <a:off x="201" y="3172"/>
              <a:ext cx="2595" cy="64"/>
            </a:xfrm>
            <a:prstGeom prst="rect">
              <a:avLst/>
            </a:prstGeom>
            <a:noFill/>
            <a:ln w="9525">
              <a:noFill/>
            </a:ln>
          </p:spPr>
        </p:pic>
      </p:gr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8610600" y="5864636"/>
            <a:ext cx="2743200" cy="365125"/>
          </a:xfrm>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6" name="右箭头 5"/>
          <p:cNvSpPr/>
          <p:nvPr/>
        </p:nvSpPr>
        <p:spPr>
          <a:xfrm>
            <a:off x="560717" y="3157259"/>
            <a:ext cx="10437962" cy="983411"/>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zh-CN" altLang="en-US" b="1" dirty="0" smtClean="0">
                <a:solidFill>
                  <a:srgbClr val="FF0000"/>
                </a:solidFill>
                <a:latin typeface="微软雅黑" panose="020B0503020204020204" pitchFamily="34" charset="-122"/>
                <a:ea typeface="微软雅黑" panose="020B0503020204020204" pitchFamily="34" charset="-122"/>
              </a:rPr>
              <a:t>（二）</a:t>
            </a:r>
            <a:r>
              <a:rPr lang="zh-CN" altLang="zh-CN" b="1" dirty="0">
                <a:solidFill>
                  <a:srgbClr val="FF0000"/>
                </a:solidFill>
                <a:latin typeface="微软雅黑" panose="020B0503020204020204" pitchFamily="34" charset="-122"/>
                <a:ea typeface="微软雅黑" panose="020B0503020204020204" pitchFamily="34" charset="-122"/>
              </a:rPr>
              <a:t>普查指导员和普查员应具备的条件</a:t>
            </a:r>
            <a:endParaRPr lang="zh-CN" altLang="en-US" b="1" dirty="0">
              <a:solidFill>
                <a:srgbClr val="FF0000"/>
              </a:solidFill>
              <a:latin typeface="微软雅黑" panose="020B0503020204020204" pitchFamily="34" charset="-122"/>
              <a:ea typeface="微软雅黑" panose="020B0503020204020204" pitchFamily="34" charset="-122"/>
            </a:endParaRPr>
          </a:p>
        </p:txBody>
      </p:sp>
      <p:grpSp>
        <p:nvGrpSpPr>
          <p:cNvPr id="7" name="组 40"/>
          <p:cNvGrpSpPr/>
          <p:nvPr/>
        </p:nvGrpSpPr>
        <p:grpSpPr>
          <a:xfrm>
            <a:off x="1023652" y="1901920"/>
            <a:ext cx="241300" cy="1514765"/>
            <a:chOff x="1346200" y="1476269"/>
            <a:chExt cx="241300" cy="1647929"/>
          </a:xfrm>
        </p:grpSpPr>
        <p:sp>
          <p:nvSpPr>
            <p:cNvPr id="8" name="椭圆 7"/>
            <p:cNvSpPr/>
            <p:nvPr/>
          </p:nvSpPr>
          <p:spPr>
            <a:xfrm>
              <a:off x="1346200" y="1476269"/>
              <a:ext cx="241300" cy="2413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9" name="直线连接符 42"/>
            <p:cNvCxnSpPr/>
            <p:nvPr/>
          </p:nvCxnSpPr>
          <p:spPr>
            <a:xfrm>
              <a:off x="1463675" y="1666769"/>
              <a:ext cx="0" cy="145742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2" name="文本框 11"/>
          <p:cNvSpPr txBox="1"/>
          <p:nvPr/>
        </p:nvSpPr>
        <p:spPr>
          <a:xfrm>
            <a:off x="1500744" y="2012820"/>
            <a:ext cx="1561381" cy="646331"/>
          </a:xfrm>
          <a:prstGeom prst="rect">
            <a:avLst/>
          </a:prstGeom>
          <a:noFill/>
        </p:spPr>
        <p:txBody>
          <a:bodyPr wrap="square" rtlCol="0">
            <a:spAutoFit/>
          </a:bodyPr>
          <a:lstStyle/>
          <a:p>
            <a:r>
              <a:rPr lang="en-US" altLang="zh-CN" dirty="0" smtClean="0">
                <a:latin typeface="微软雅黑" panose="020B0503020204020204" pitchFamily="34" charset="-122"/>
                <a:ea typeface="微软雅黑" panose="020B0503020204020204" pitchFamily="34" charset="-122"/>
              </a:rPr>
              <a:t>1</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身体健康，能坚持工作。</a:t>
            </a:r>
            <a:endParaRPr lang="zh-CN" altLang="en-US" dirty="0">
              <a:latin typeface="微软雅黑" panose="020B0503020204020204" pitchFamily="34" charset="-122"/>
              <a:ea typeface="微软雅黑" panose="020B0503020204020204" pitchFamily="34" charset="-122"/>
            </a:endParaRPr>
          </a:p>
        </p:txBody>
      </p:sp>
      <p:grpSp>
        <p:nvGrpSpPr>
          <p:cNvPr id="13" name="组 40"/>
          <p:cNvGrpSpPr/>
          <p:nvPr/>
        </p:nvGrpSpPr>
        <p:grpSpPr>
          <a:xfrm>
            <a:off x="3729472" y="1920638"/>
            <a:ext cx="241300" cy="1514765"/>
            <a:chOff x="1346200" y="1476269"/>
            <a:chExt cx="241300" cy="1647929"/>
          </a:xfrm>
        </p:grpSpPr>
        <p:sp>
          <p:nvSpPr>
            <p:cNvPr id="14" name="椭圆 13"/>
            <p:cNvSpPr/>
            <p:nvPr/>
          </p:nvSpPr>
          <p:spPr>
            <a:xfrm>
              <a:off x="1346200" y="1476269"/>
              <a:ext cx="241300" cy="2413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15" name="直线连接符 42"/>
            <p:cNvCxnSpPr/>
            <p:nvPr/>
          </p:nvCxnSpPr>
          <p:spPr>
            <a:xfrm>
              <a:off x="1463675" y="1666769"/>
              <a:ext cx="0" cy="145742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6" name="文本框 15"/>
          <p:cNvSpPr txBox="1"/>
          <p:nvPr/>
        </p:nvSpPr>
        <p:spPr>
          <a:xfrm>
            <a:off x="4045585" y="1957070"/>
            <a:ext cx="2393950" cy="922020"/>
          </a:xfrm>
          <a:prstGeom prst="rect">
            <a:avLst/>
          </a:prstGeom>
          <a:noFill/>
        </p:spPr>
        <p:txBody>
          <a:bodyPr wrap="square" rtlCol="0">
            <a:spAutoFit/>
          </a:bodyPr>
          <a:lstStyle/>
          <a:p>
            <a:r>
              <a:rPr lang="en-US" altLang="zh-CN" dirty="0" smtClean="0">
                <a:latin typeface="微软雅黑" panose="020B0503020204020204" pitchFamily="34" charset="-122"/>
                <a:ea typeface="微软雅黑" panose="020B0503020204020204" pitchFamily="34" charset="-122"/>
              </a:rPr>
              <a:t>3.</a:t>
            </a:r>
            <a:r>
              <a:rPr lang="zh-CN" altLang="zh-CN" dirty="0">
                <a:latin typeface="微软雅黑" panose="020B0503020204020204" pitchFamily="34" charset="-122"/>
                <a:ea typeface="微软雅黑" panose="020B0503020204020204" pitchFamily="34" charset="-122"/>
              </a:rPr>
              <a:t>认真负责，工作细致，吃苦耐劳，有奉献精神。</a:t>
            </a:r>
            <a:endParaRPr lang="zh-CN" altLang="en-US" dirty="0">
              <a:latin typeface="微软雅黑" panose="020B0503020204020204" pitchFamily="34" charset="-122"/>
              <a:ea typeface="微软雅黑" panose="020B0503020204020204" pitchFamily="34" charset="-122"/>
            </a:endParaRPr>
          </a:p>
        </p:txBody>
      </p:sp>
      <p:grpSp>
        <p:nvGrpSpPr>
          <p:cNvPr id="17" name="组 40"/>
          <p:cNvGrpSpPr/>
          <p:nvPr/>
        </p:nvGrpSpPr>
        <p:grpSpPr>
          <a:xfrm rot="10800000">
            <a:off x="2011542" y="3906489"/>
            <a:ext cx="241300" cy="1514765"/>
            <a:chOff x="1346200" y="1476269"/>
            <a:chExt cx="241300" cy="1647929"/>
          </a:xfrm>
        </p:grpSpPr>
        <p:sp>
          <p:nvSpPr>
            <p:cNvPr id="18" name="椭圆 17"/>
            <p:cNvSpPr/>
            <p:nvPr/>
          </p:nvSpPr>
          <p:spPr>
            <a:xfrm>
              <a:off x="1346200" y="1476269"/>
              <a:ext cx="241300" cy="2413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19" name="直线连接符 42"/>
            <p:cNvCxnSpPr/>
            <p:nvPr/>
          </p:nvCxnSpPr>
          <p:spPr>
            <a:xfrm>
              <a:off x="1463675" y="1666769"/>
              <a:ext cx="0" cy="145742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0" name="文本框 19"/>
          <p:cNvSpPr txBox="1"/>
          <p:nvPr/>
        </p:nvSpPr>
        <p:spPr>
          <a:xfrm>
            <a:off x="2383690" y="3905683"/>
            <a:ext cx="3712310" cy="922020"/>
          </a:xfrm>
          <a:prstGeom prst="rect">
            <a:avLst/>
          </a:prstGeom>
          <a:noFill/>
        </p:spPr>
        <p:txBody>
          <a:bodyPr wrap="square" rtlCol="0">
            <a:spAutoFit/>
          </a:bodyPr>
          <a:lstStyle/>
          <a:p>
            <a:r>
              <a:rPr lang="en-US" altLang="zh-CN" dirty="0">
                <a:latin typeface="微软雅黑" panose="020B0503020204020204" pitchFamily="34" charset="-122"/>
                <a:ea typeface="微软雅黑" panose="020B0503020204020204" pitchFamily="34" charset="-122"/>
              </a:rPr>
              <a:t>2</a:t>
            </a:r>
            <a:r>
              <a:rPr lang="en-US" altLang="zh-CN" dirty="0" smtClean="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具有初中及以上文化水平，经培训能够使用电子采集设备（</a:t>
            </a:r>
            <a:r>
              <a:rPr lang="en-US" altLang="zh-CN" dirty="0">
                <a:latin typeface="微软雅黑" panose="020B0503020204020204" pitchFamily="34" charset="-122"/>
                <a:ea typeface="微软雅黑" panose="020B0503020204020204" pitchFamily="34" charset="-122"/>
              </a:rPr>
              <a:t>PAD</a:t>
            </a:r>
            <a:r>
              <a:rPr lang="zh-CN" altLang="zh-CN" dirty="0">
                <a:latin typeface="微软雅黑" panose="020B0503020204020204" pitchFamily="34" charset="-122"/>
                <a:ea typeface="微软雅黑" panose="020B0503020204020204" pitchFamily="34" charset="-122"/>
              </a:rPr>
              <a:t>或智能手机）</a:t>
            </a:r>
            <a:r>
              <a:rPr lang="zh-CN" altLang="en-US"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独立开展工作。</a:t>
            </a:r>
            <a:endParaRPr lang="zh-CN" altLang="en-US" dirty="0">
              <a:latin typeface="微软雅黑" panose="020B0503020204020204" pitchFamily="34" charset="-122"/>
              <a:ea typeface="微软雅黑" panose="020B0503020204020204" pitchFamily="34" charset="-122"/>
            </a:endParaRPr>
          </a:p>
        </p:txBody>
      </p:sp>
      <p:grpSp>
        <p:nvGrpSpPr>
          <p:cNvPr id="21" name="组 40"/>
          <p:cNvGrpSpPr/>
          <p:nvPr/>
        </p:nvGrpSpPr>
        <p:grpSpPr>
          <a:xfrm rot="10800000">
            <a:off x="6315912" y="3905683"/>
            <a:ext cx="241300" cy="1514765"/>
            <a:chOff x="1346200" y="1476269"/>
            <a:chExt cx="241300" cy="1647929"/>
          </a:xfrm>
        </p:grpSpPr>
        <p:sp>
          <p:nvSpPr>
            <p:cNvPr id="22" name="椭圆 21"/>
            <p:cNvSpPr/>
            <p:nvPr/>
          </p:nvSpPr>
          <p:spPr>
            <a:xfrm>
              <a:off x="1346200" y="1476269"/>
              <a:ext cx="241300" cy="2413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3" name="直线连接符 42"/>
            <p:cNvCxnSpPr/>
            <p:nvPr/>
          </p:nvCxnSpPr>
          <p:spPr>
            <a:xfrm>
              <a:off x="1463675" y="1666769"/>
              <a:ext cx="0" cy="145742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4" name="文本框 23"/>
          <p:cNvSpPr txBox="1"/>
          <p:nvPr/>
        </p:nvSpPr>
        <p:spPr>
          <a:xfrm>
            <a:off x="6697449" y="3904184"/>
            <a:ext cx="2843366" cy="923330"/>
          </a:xfrm>
          <a:prstGeom prst="rect">
            <a:avLst/>
          </a:prstGeom>
          <a:noFill/>
        </p:spPr>
        <p:txBody>
          <a:bodyPr wrap="square" rtlCol="0">
            <a:spAutoFit/>
          </a:bodyPr>
          <a:lstStyle/>
          <a:p>
            <a:r>
              <a:rPr lang="en-US" altLang="zh-CN" dirty="0">
                <a:latin typeface="微软雅黑" panose="020B0503020204020204" pitchFamily="34" charset="-122"/>
                <a:ea typeface="微软雅黑" panose="020B0503020204020204" pitchFamily="34" charset="-122"/>
              </a:rPr>
              <a:t>4</a:t>
            </a:r>
            <a:r>
              <a:rPr lang="en-US" altLang="zh-CN" dirty="0" smtClean="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具有较强的与人沟通能力，待人和气，作风正派，为群众所信任。</a:t>
            </a:r>
            <a:endParaRPr lang="zh-CN" altLang="en-US" dirty="0">
              <a:latin typeface="微软雅黑" panose="020B0503020204020204" pitchFamily="34" charset="-122"/>
              <a:ea typeface="微软雅黑" panose="020B0503020204020204" pitchFamily="34" charset="-122"/>
            </a:endParaRPr>
          </a:p>
        </p:txBody>
      </p:sp>
      <p:grpSp>
        <p:nvGrpSpPr>
          <p:cNvPr id="25" name="组 40"/>
          <p:cNvGrpSpPr/>
          <p:nvPr/>
        </p:nvGrpSpPr>
        <p:grpSpPr>
          <a:xfrm>
            <a:off x="7179049" y="1956792"/>
            <a:ext cx="241300" cy="1514765"/>
            <a:chOff x="1346200" y="1476269"/>
            <a:chExt cx="241300" cy="1647929"/>
          </a:xfrm>
        </p:grpSpPr>
        <p:sp>
          <p:nvSpPr>
            <p:cNvPr id="26" name="椭圆 25"/>
            <p:cNvSpPr/>
            <p:nvPr/>
          </p:nvSpPr>
          <p:spPr>
            <a:xfrm>
              <a:off x="1346200" y="1476269"/>
              <a:ext cx="241300" cy="2413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7" name="直线连接符 42"/>
            <p:cNvCxnSpPr/>
            <p:nvPr/>
          </p:nvCxnSpPr>
          <p:spPr>
            <a:xfrm>
              <a:off x="1463675" y="1666769"/>
              <a:ext cx="0" cy="145742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8" name="文本框 27"/>
          <p:cNvSpPr txBox="1"/>
          <p:nvPr/>
        </p:nvSpPr>
        <p:spPr>
          <a:xfrm>
            <a:off x="7553960" y="1957070"/>
            <a:ext cx="3535680" cy="1476375"/>
          </a:xfrm>
          <a:prstGeom prst="rect">
            <a:avLst/>
          </a:prstGeom>
          <a:noFill/>
        </p:spPr>
        <p:txBody>
          <a:bodyPr wrap="square" rtlCol="0">
            <a:spAutoFit/>
          </a:bodyPr>
          <a:lstStyle/>
          <a:p>
            <a:r>
              <a:rPr lang="en-US" altLang="zh-CN" dirty="0" smtClean="0">
                <a:latin typeface="微软雅黑" panose="020B0503020204020204" pitchFamily="34" charset="-122"/>
                <a:ea typeface="微软雅黑" panose="020B0503020204020204" pitchFamily="34" charset="-122"/>
              </a:rPr>
              <a:t>5.</a:t>
            </a:r>
            <a:r>
              <a:rPr lang="zh-CN" altLang="zh-CN" dirty="0">
                <a:latin typeface="微软雅黑" panose="020B0503020204020204" pitchFamily="34" charset="-122"/>
                <a:ea typeface="微软雅黑" panose="020B0503020204020204" pitchFamily="34" charset="-122"/>
              </a:rPr>
              <a:t>普查指导员除应具备以上条件外，还要具有较强的组织协调能力和群众工作经验，善于做思想工作和宣传工作，政治觉悟高</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并熟悉当地情况。</a:t>
            </a:r>
            <a:endParaRPr lang="zh-CN" altLang="en-US" dirty="0">
              <a:latin typeface="微软雅黑" panose="020B0503020204020204" pitchFamily="34" charset="-122"/>
              <a:ea typeface="微软雅黑" panose="020B0503020204020204" pitchFamily="34" charset="-122"/>
            </a:endParaRPr>
          </a:p>
        </p:txBody>
      </p:sp>
      <p:sp>
        <p:nvSpPr>
          <p:cNvPr id="29"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zh-CN" sz="4000" dirty="0">
                <a:latin typeface="微软雅黑" panose="020B0503020204020204" pitchFamily="34" charset="-122"/>
                <a:ea typeface="微软雅黑" panose="020B0503020204020204" pitchFamily="34" charset="-122"/>
              </a:rPr>
              <a:t>一</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普查指导员和普查员的选聘</a:t>
            </a:r>
            <a:endParaRPr lang="zh-CN" altLang="en-US" sz="4000" dirty="0">
              <a:latin typeface="微软雅黑" panose="020B0503020204020204" pitchFamily="34" charset="-122"/>
              <a:ea typeface="微软雅黑" panose="020B0503020204020204" pitchFamily="3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a:xfrm>
            <a:off x="8724900" y="6676391"/>
            <a:ext cx="2743200" cy="365125"/>
          </a:xfrm>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5" name="标题 1"/>
          <p:cNvSpPr txBox="1"/>
          <p:nvPr/>
        </p:nvSpPr>
        <p:spPr>
          <a:xfrm>
            <a:off x="1467928" y="-271181"/>
            <a:ext cx="10515600" cy="1194435"/>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zh-CN" sz="4000" dirty="0">
                <a:latin typeface="微软雅黑" panose="020B0503020204020204" pitchFamily="34" charset="-122"/>
                <a:ea typeface="微软雅黑" panose="020B0503020204020204" pitchFamily="34" charset="-122"/>
              </a:rPr>
              <a:t>一</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普查指导员和普查员的选聘</a:t>
            </a:r>
            <a:endParaRPr lang="zh-CN" altLang="en-US" sz="4000" dirty="0">
              <a:latin typeface="微软雅黑" panose="020B0503020204020204" pitchFamily="34" charset="-122"/>
              <a:ea typeface="微软雅黑" panose="020B0503020204020204" pitchFamily="34" charset="-122"/>
            </a:endParaRPr>
          </a:p>
        </p:txBody>
      </p:sp>
      <p:sp>
        <p:nvSpPr>
          <p:cNvPr id="23566" name="Freeform 14"/>
          <p:cNvSpPr/>
          <p:nvPr/>
        </p:nvSpPr>
        <p:spPr bwMode="auto">
          <a:xfrm>
            <a:off x="5307965" y="3064510"/>
            <a:ext cx="626745" cy="274955"/>
          </a:xfrm>
          <a:custGeom>
            <a:avLst/>
            <a:gdLst>
              <a:gd name="T0" fmla="*/ 905 w 905"/>
              <a:gd name="T1" fmla="*/ 173 h 173"/>
              <a:gd name="T2" fmla="*/ 732 w 905"/>
              <a:gd name="T3" fmla="*/ 0 h 173"/>
              <a:gd name="T4" fmla="*/ 0 w 905"/>
              <a:gd name="T5" fmla="*/ 0 h 173"/>
            </a:gdLst>
            <a:ahLst/>
            <a:cxnLst>
              <a:cxn ang="0">
                <a:pos x="T0" y="T1"/>
              </a:cxn>
              <a:cxn ang="0">
                <a:pos x="T2" y="T3"/>
              </a:cxn>
              <a:cxn ang="0">
                <a:pos x="T4" y="T5"/>
              </a:cxn>
            </a:cxnLst>
            <a:rect l="0" t="0" r="r" b="b"/>
            <a:pathLst>
              <a:path w="905" h="173">
                <a:moveTo>
                  <a:pt x="905" y="173"/>
                </a:moveTo>
                <a:lnTo>
                  <a:pt x="732" y="0"/>
                </a:lnTo>
                <a:lnTo>
                  <a:pt x="0" y="0"/>
                </a:lnTo>
              </a:path>
            </a:pathLst>
          </a:custGeom>
          <a:noFill/>
          <a:ln w="6350" cap="flat" cmpd="sng">
            <a:solidFill>
              <a:schemeClr val="bg1">
                <a:lumMod val="50000"/>
              </a:schemeClr>
            </a:solidFill>
            <a:prstDash val="solid"/>
            <a:round/>
            <a:tailEnd type="oval" w="sm" len="sm"/>
          </a:ln>
          <a:extLst>
            <a:ext uri="{909E8E84-426E-40DD-AFC4-6F175D3DCCD1}">
              <a14:hiddenFill xmlns:a14="http://schemas.microsoft.com/office/drawing/2010/main">
                <a:solidFill>
                  <a:srgbClr val="FFFFFF"/>
                </a:solidFill>
              </a14:hiddenFill>
            </a:ext>
          </a:extLst>
        </p:spPr>
        <p:txBody>
          <a:bodyPr/>
          <a:p>
            <a:endParaRPr lang="zh-CN" altLang="en-US"/>
          </a:p>
        </p:txBody>
      </p:sp>
      <p:sp>
        <p:nvSpPr>
          <p:cNvPr id="23567" name="Freeform 15"/>
          <p:cNvSpPr/>
          <p:nvPr/>
        </p:nvSpPr>
        <p:spPr bwMode="auto">
          <a:xfrm>
            <a:off x="4498024" y="4760433"/>
            <a:ext cx="1190625" cy="255667"/>
          </a:xfrm>
          <a:custGeom>
            <a:avLst/>
            <a:gdLst>
              <a:gd name="T0" fmla="*/ 750 w 750"/>
              <a:gd name="T1" fmla="*/ 0 h 161"/>
              <a:gd name="T2" fmla="*/ 591 w 750"/>
              <a:gd name="T3" fmla="*/ 161 h 161"/>
              <a:gd name="T4" fmla="*/ 0 w 750"/>
              <a:gd name="T5" fmla="*/ 161 h 161"/>
            </a:gdLst>
            <a:ahLst/>
            <a:cxnLst>
              <a:cxn ang="0">
                <a:pos x="T0" y="T1"/>
              </a:cxn>
              <a:cxn ang="0">
                <a:pos x="T2" y="T3"/>
              </a:cxn>
              <a:cxn ang="0">
                <a:pos x="T4" y="T5"/>
              </a:cxn>
            </a:cxnLst>
            <a:rect l="0" t="0" r="r" b="b"/>
            <a:pathLst>
              <a:path w="750" h="161">
                <a:moveTo>
                  <a:pt x="750" y="0"/>
                </a:moveTo>
                <a:lnTo>
                  <a:pt x="591" y="161"/>
                </a:lnTo>
                <a:lnTo>
                  <a:pt x="0" y="161"/>
                </a:lnTo>
              </a:path>
            </a:pathLst>
          </a:custGeom>
          <a:noFill/>
          <a:ln w="6350" cap="flat" cmpd="sng">
            <a:solidFill>
              <a:schemeClr val="bg1">
                <a:lumMod val="50000"/>
              </a:schemeClr>
            </a:solidFill>
            <a:prstDash val="solid"/>
            <a:round/>
            <a:tailEnd type="oval" w="sm" len="sm"/>
          </a:ln>
          <a:extLst>
            <a:ext uri="{909E8E84-426E-40DD-AFC4-6F175D3DCCD1}">
              <a14:hiddenFill xmlns:a14="http://schemas.microsoft.com/office/drawing/2010/main">
                <a:solidFill>
                  <a:srgbClr val="FFFFFF"/>
                </a:solidFill>
              </a14:hiddenFill>
            </a:ext>
          </a:extLst>
        </p:spPr>
        <p:txBody>
          <a:bodyPr/>
          <a:p>
            <a:endParaRPr lang="zh-CN" altLang="en-US"/>
          </a:p>
        </p:txBody>
      </p:sp>
      <p:sp>
        <p:nvSpPr>
          <p:cNvPr id="23568" name="Line 16"/>
          <p:cNvSpPr>
            <a:spLocks noChangeShapeType="1"/>
          </p:cNvSpPr>
          <p:nvPr/>
        </p:nvSpPr>
        <p:spPr bwMode="auto">
          <a:xfrm>
            <a:off x="7552373" y="4207813"/>
            <a:ext cx="544512" cy="0"/>
          </a:xfrm>
          <a:prstGeom prst="line">
            <a:avLst/>
          </a:prstGeom>
          <a:noFill/>
          <a:ln w="6350">
            <a:solidFill>
              <a:schemeClr val="bg1">
                <a:lumMod val="50000"/>
              </a:schemeClr>
            </a:solidFill>
            <a:prstDash val="solid"/>
            <a:round/>
            <a:tailEnd type="oval" w="sm" len="sm"/>
          </a:ln>
          <a:extLst>
            <a:ext uri="{909E8E84-426E-40DD-AFC4-6F175D3DCCD1}">
              <a14:hiddenFill xmlns:a14="http://schemas.microsoft.com/office/drawing/2010/main">
                <a:noFill/>
              </a14:hiddenFill>
            </a:ext>
          </a:extLst>
        </p:spPr>
        <p:txBody>
          <a:bodyPr/>
          <a:p>
            <a:endParaRPr lang="zh-CN" altLang="en-US"/>
          </a:p>
        </p:txBody>
      </p:sp>
      <p:sp>
        <p:nvSpPr>
          <p:cNvPr id="23569" name="Freeform 17"/>
          <p:cNvSpPr/>
          <p:nvPr/>
        </p:nvSpPr>
        <p:spPr bwMode="auto">
          <a:xfrm>
            <a:off x="6066473" y="3485278"/>
            <a:ext cx="1060450" cy="2826622"/>
          </a:xfrm>
          <a:custGeom>
            <a:avLst/>
            <a:gdLst>
              <a:gd name="T0" fmla="*/ 232 w 668"/>
              <a:gd name="T1" fmla="*/ 1571 h 1571"/>
              <a:gd name="T2" fmla="*/ 437 w 668"/>
              <a:gd name="T3" fmla="*/ 1571 h 1571"/>
              <a:gd name="T4" fmla="*/ 384 w 668"/>
              <a:gd name="T5" fmla="*/ 806 h 1571"/>
              <a:gd name="T6" fmla="*/ 668 w 668"/>
              <a:gd name="T7" fmla="*/ 434 h 1571"/>
              <a:gd name="T8" fmla="*/ 366 w 668"/>
              <a:gd name="T9" fmla="*/ 705 h 1571"/>
              <a:gd name="T10" fmla="*/ 327 w 668"/>
              <a:gd name="T11" fmla="*/ 0 h 1571"/>
              <a:gd name="T12" fmla="*/ 276 w 668"/>
              <a:gd name="T13" fmla="*/ 848 h 1571"/>
              <a:gd name="T14" fmla="*/ 0 w 668"/>
              <a:gd name="T15" fmla="*/ 582 h 1571"/>
              <a:gd name="T16" fmla="*/ 269 w 668"/>
              <a:gd name="T17" fmla="*/ 956 h 1571"/>
              <a:gd name="T18" fmla="*/ 232 w 668"/>
              <a:gd name="T19" fmla="*/ 1571 h 15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8" h="1571">
                <a:moveTo>
                  <a:pt x="232" y="1571"/>
                </a:moveTo>
                <a:lnTo>
                  <a:pt x="437" y="1571"/>
                </a:lnTo>
                <a:lnTo>
                  <a:pt x="384" y="806"/>
                </a:lnTo>
                <a:lnTo>
                  <a:pt x="668" y="434"/>
                </a:lnTo>
                <a:lnTo>
                  <a:pt x="366" y="705"/>
                </a:lnTo>
                <a:lnTo>
                  <a:pt x="327" y="0"/>
                </a:lnTo>
                <a:lnTo>
                  <a:pt x="276" y="848"/>
                </a:lnTo>
                <a:lnTo>
                  <a:pt x="0" y="582"/>
                </a:lnTo>
                <a:lnTo>
                  <a:pt x="269" y="956"/>
                </a:lnTo>
                <a:lnTo>
                  <a:pt x="232" y="1571"/>
                </a:lnTo>
                <a:close/>
              </a:path>
            </a:pathLst>
          </a:custGeom>
          <a:solidFill>
            <a:schemeClr val="bg2">
              <a:lumMod val="10000"/>
              <a:alpha val="20000"/>
            </a:schemeClr>
          </a:solidFill>
          <a:ln>
            <a:noFill/>
          </a:ln>
        </p:spPr>
        <p:txBody>
          <a:bodyPr/>
          <a:p>
            <a:endParaRPr lang="zh-CN" altLang="en-US">
              <a:solidFill>
                <a:schemeClr val="bg1">
                  <a:lumMod val="50000"/>
                </a:schemeClr>
              </a:solidFill>
            </a:endParaRPr>
          </a:p>
        </p:txBody>
      </p:sp>
      <p:sp>
        <p:nvSpPr>
          <p:cNvPr id="23570" name="Oval 18"/>
          <p:cNvSpPr>
            <a:spLocks noChangeArrowheads="1"/>
          </p:cNvSpPr>
          <p:nvPr/>
        </p:nvSpPr>
        <p:spPr bwMode="auto">
          <a:xfrm>
            <a:off x="6772910" y="3793348"/>
            <a:ext cx="831850" cy="830518"/>
          </a:xfrm>
          <a:prstGeom prst="ellipse">
            <a:avLst/>
          </a:prstGeom>
          <a:solidFill>
            <a:schemeClr val="accent1">
              <a:lumMod val="75000"/>
            </a:schemeClr>
          </a:solidFill>
          <a:ln>
            <a:noFill/>
          </a:ln>
        </p:spPr>
        <p:txBody>
          <a:bodyPr/>
          <a:p>
            <a:endParaRPr lang="zh-CN" altLang="en-US"/>
          </a:p>
        </p:txBody>
      </p:sp>
      <p:sp>
        <p:nvSpPr>
          <p:cNvPr id="23571" name="Oval 19"/>
          <p:cNvSpPr>
            <a:spLocks noChangeArrowheads="1"/>
          </p:cNvSpPr>
          <p:nvPr/>
        </p:nvSpPr>
        <p:spPr bwMode="auto">
          <a:xfrm>
            <a:off x="6901499" y="3920387"/>
            <a:ext cx="574675" cy="576440"/>
          </a:xfrm>
          <a:prstGeom prst="ellipse">
            <a:avLst/>
          </a:prstGeom>
          <a:solidFill>
            <a:schemeClr val="bg2"/>
          </a:solidFill>
          <a:ln>
            <a:noFill/>
          </a:ln>
        </p:spPr>
        <p:txBody>
          <a:bodyPr/>
          <a:p>
            <a:endParaRPr lang="zh-CN" altLang="en-US"/>
          </a:p>
        </p:txBody>
      </p:sp>
      <p:sp>
        <p:nvSpPr>
          <p:cNvPr id="23572" name="Oval 20"/>
          <p:cNvSpPr>
            <a:spLocks noChangeArrowheads="1"/>
          </p:cNvSpPr>
          <p:nvPr/>
        </p:nvSpPr>
        <p:spPr bwMode="auto">
          <a:xfrm>
            <a:off x="5415598" y="3845752"/>
            <a:ext cx="1041400" cy="1040134"/>
          </a:xfrm>
          <a:prstGeom prst="ellipse">
            <a:avLst/>
          </a:prstGeom>
          <a:solidFill>
            <a:schemeClr val="accent1"/>
          </a:solidFill>
          <a:ln>
            <a:noFill/>
          </a:ln>
        </p:spPr>
        <p:txBody>
          <a:bodyPr/>
          <a:p>
            <a:endParaRPr lang="zh-CN" altLang="en-US"/>
          </a:p>
        </p:txBody>
      </p:sp>
      <p:sp>
        <p:nvSpPr>
          <p:cNvPr id="23573" name="Oval 21"/>
          <p:cNvSpPr>
            <a:spLocks noChangeArrowheads="1"/>
          </p:cNvSpPr>
          <p:nvPr/>
        </p:nvSpPr>
        <p:spPr bwMode="auto">
          <a:xfrm>
            <a:off x="5575936" y="4006139"/>
            <a:ext cx="720725" cy="719359"/>
          </a:xfrm>
          <a:prstGeom prst="ellipse">
            <a:avLst/>
          </a:prstGeom>
          <a:solidFill>
            <a:schemeClr val="bg2"/>
          </a:solidFill>
          <a:ln>
            <a:noFill/>
          </a:ln>
        </p:spPr>
        <p:txBody>
          <a:bodyPr/>
          <a:p>
            <a:endParaRPr lang="zh-CN" altLang="en-US"/>
          </a:p>
        </p:txBody>
      </p:sp>
      <p:sp>
        <p:nvSpPr>
          <p:cNvPr id="23574" name="Oval 22"/>
          <p:cNvSpPr>
            <a:spLocks noChangeArrowheads="1"/>
          </p:cNvSpPr>
          <p:nvPr/>
        </p:nvSpPr>
        <p:spPr bwMode="auto">
          <a:xfrm>
            <a:off x="5848986" y="2832614"/>
            <a:ext cx="1425575" cy="1426015"/>
          </a:xfrm>
          <a:prstGeom prst="ellipse">
            <a:avLst/>
          </a:prstGeom>
          <a:solidFill>
            <a:schemeClr val="accent2"/>
          </a:solidFill>
          <a:ln>
            <a:noFill/>
          </a:ln>
        </p:spPr>
        <p:txBody>
          <a:bodyPr/>
          <a:p>
            <a:endParaRPr lang="zh-CN" altLang="en-US"/>
          </a:p>
        </p:txBody>
      </p:sp>
      <p:sp>
        <p:nvSpPr>
          <p:cNvPr id="23575" name="Oval 23"/>
          <p:cNvSpPr>
            <a:spLocks noChangeArrowheads="1"/>
          </p:cNvSpPr>
          <p:nvPr/>
        </p:nvSpPr>
        <p:spPr bwMode="auto">
          <a:xfrm>
            <a:off x="6068061" y="3051756"/>
            <a:ext cx="987425" cy="987730"/>
          </a:xfrm>
          <a:prstGeom prst="ellipse">
            <a:avLst/>
          </a:prstGeom>
          <a:solidFill>
            <a:schemeClr val="bg2"/>
          </a:solidFill>
          <a:ln>
            <a:noFill/>
          </a:ln>
        </p:spPr>
        <p:txBody>
          <a:bodyPr/>
          <a:p>
            <a:endParaRPr lang="zh-CN" altLang="en-US"/>
          </a:p>
        </p:txBody>
      </p:sp>
      <p:sp>
        <p:nvSpPr>
          <p:cNvPr id="23576" name="Freeform 24"/>
          <p:cNvSpPr>
            <a:spLocks noEditPoints="1"/>
          </p:cNvSpPr>
          <p:nvPr/>
        </p:nvSpPr>
        <p:spPr bwMode="auto">
          <a:xfrm>
            <a:off x="7103110" y="4123650"/>
            <a:ext cx="171450" cy="169914"/>
          </a:xfrm>
          <a:custGeom>
            <a:avLst/>
            <a:gdLst>
              <a:gd name="T0" fmla="*/ 96 w 96"/>
              <a:gd name="T1" fmla="*/ 53 h 96"/>
              <a:gd name="T2" fmla="*/ 43 w 96"/>
              <a:gd name="T3" fmla="*/ 0 h 96"/>
              <a:gd name="T4" fmla="*/ 39 w 96"/>
              <a:gd name="T5" fmla="*/ 0 h 96"/>
              <a:gd name="T6" fmla="*/ 39 w 96"/>
              <a:gd name="T7" fmla="*/ 11 h 96"/>
              <a:gd name="T8" fmla="*/ 0 w 96"/>
              <a:gd name="T9" fmla="*/ 53 h 96"/>
              <a:gd name="T10" fmla="*/ 43 w 96"/>
              <a:gd name="T11" fmla="*/ 96 h 96"/>
              <a:gd name="T12" fmla="*/ 67 w 96"/>
              <a:gd name="T13" fmla="*/ 89 h 96"/>
              <a:gd name="T14" fmla="*/ 85 w 96"/>
              <a:gd name="T15" fmla="*/ 57 h 96"/>
              <a:gd name="T16" fmla="*/ 96 w 96"/>
              <a:gd name="T17" fmla="*/ 57 h 96"/>
              <a:gd name="T18" fmla="*/ 96 w 96"/>
              <a:gd name="T19" fmla="*/ 53 h 96"/>
              <a:gd name="T20" fmla="*/ 62 w 96"/>
              <a:gd name="T21" fmla="*/ 82 h 96"/>
              <a:gd name="T22" fmla="*/ 43 w 96"/>
              <a:gd name="T23" fmla="*/ 88 h 96"/>
              <a:gd name="T24" fmla="*/ 8 w 96"/>
              <a:gd name="T25" fmla="*/ 53 h 96"/>
              <a:gd name="T26" fmla="*/ 39 w 96"/>
              <a:gd name="T27" fmla="*/ 19 h 96"/>
              <a:gd name="T28" fmla="*/ 39 w 96"/>
              <a:gd name="T29" fmla="*/ 57 h 96"/>
              <a:gd name="T30" fmla="*/ 77 w 96"/>
              <a:gd name="T31" fmla="*/ 57 h 96"/>
              <a:gd name="T32" fmla="*/ 62 w 96"/>
              <a:gd name="T33" fmla="*/ 82 h 96"/>
              <a:gd name="T34" fmla="*/ 47 w 96"/>
              <a:gd name="T35" fmla="*/ 49 h 96"/>
              <a:gd name="T36" fmla="*/ 47 w 96"/>
              <a:gd name="T37" fmla="*/ 8 h 96"/>
              <a:gd name="T38" fmla="*/ 88 w 96"/>
              <a:gd name="T39" fmla="*/ 49 h 96"/>
              <a:gd name="T40" fmla="*/ 47 w 96"/>
              <a:gd name="T41" fmla="*/ 4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6" h="96">
                <a:moveTo>
                  <a:pt x="96" y="53"/>
                </a:moveTo>
                <a:cubicBezTo>
                  <a:pt x="96" y="24"/>
                  <a:pt x="72" y="0"/>
                  <a:pt x="43" y="0"/>
                </a:cubicBezTo>
                <a:cubicBezTo>
                  <a:pt x="39" y="0"/>
                  <a:pt x="39" y="0"/>
                  <a:pt x="39" y="0"/>
                </a:cubicBezTo>
                <a:cubicBezTo>
                  <a:pt x="39" y="11"/>
                  <a:pt x="39" y="11"/>
                  <a:pt x="39" y="11"/>
                </a:cubicBezTo>
                <a:cubicBezTo>
                  <a:pt x="17" y="13"/>
                  <a:pt x="0" y="31"/>
                  <a:pt x="0" y="53"/>
                </a:cubicBezTo>
                <a:cubicBezTo>
                  <a:pt x="0" y="77"/>
                  <a:pt x="19" y="96"/>
                  <a:pt x="43" y="96"/>
                </a:cubicBezTo>
                <a:cubicBezTo>
                  <a:pt x="51" y="96"/>
                  <a:pt x="60" y="93"/>
                  <a:pt x="67" y="89"/>
                </a:cubicBezTo>
                <a:cubicBezTo>
                  <a:pt x="77" y="82"/>
                  <a:pt x="84" y="70"/>
                  <a:pt x="85" y="57"/>
                </a:cubicBezTo>
                <a:cubicBezTo>
                  <a:pt x="96" y="57"/>
                  <a:pt x="96" y="57"/>
                  <a:pt x="96" y="57"/>
                </a:cubicBezTo>
                <a:lnTo>
                  <a:pt x="96" y="53"/>
                </a:lnTo>
                <a:close/>
                <a:moveTo>
                  <a:pt x="62" y="82"/>
                </a:moveTo>
                <a:cubicBezTo>
                  <a:pt x="56" y="86"/>
                  <a:pt x="50" y="88"/>
                  <a:pt x="43" y="88"/>
                </a:cubicBezTo>
                <a:cubicBezTo>
                  <a:pt x="24" y="88"/>
                  <a:pt x="8" y="72"/>
                  <a:pt x="8" y="53"/>
                </a:cubicBezTo>
                <a:cubicBezTo>
                  <a:pt x="8" y="36"/>
                  <a:pt x="22" y="21"/>
                  <a:pt x="39" y="19"/>
                </a:cubicBezTo>
                <a:cubicBezTo>
                  <a:pt x="39" y="57"/>
                  <a:pt x="39" y="57"/>
                  <a:pt x="39" y="57"/>
                </a:cubicBezTo>
                <a:cubicBezTo>
                  <a:pt x="77" y="57"/>
                  <a:pt x="77" y="57"/>
                  <a:pt x="77" y="57"/>
                </a:cubicBezTo>
                <a:cubicBezTo>
                  <a:pt x="76" y="67"/>
                  <a:pt x="71" y="76"/>
                  <a:pt x="62" y="82"/>
                </a:cubicBezTo>
                <a:moveTo>
                  <a:pt x="47" y="49"/>
                </a:moveTo>
                <a:cubicBezTo>
                  <a:pt x="47" y="8"/>
                  <a:pt x="47" y="8"/>
                  <a:pt x="47" y="8"/>
                </a:cubicBezTo>
                <a:cubicBezTo>
                  <a:pt x="69" y="10"/>
                  <a:pt x="86" y="28"/>
                  <a:pt x="88" y="49"/>
                </a:cubicBezTo>
                <a:lnTo>
                  <a:pt x="47" y="49"/>
                </a:lnTo>
                <a:close/>
              </a:path>
            </a:pathLst>
          </a:custGeom>
          <a:solidFill>
            <a:schemeClr val="accent1">
              <a:lumMod val="75000"/>
            </a:schemeClr>
          </a:solidFill>
          <a:ln>
            <a:noFill/>
          </a:ln>
        </p:spPr>
        <p:txBody>
          <a:bodyPr/>
          <a:p>
            <a:endParaRPr lang="zh-CN" altLang="en-US"/>
          </a:p>
        </p:txBody>
      </p:sp>
      <p:sp>
        <p:nvSpPr>
          <p:cNvPr id="23577" name="Freeform 25"/>
          <p:cNvSpPr>
            <a:spLocks noEditPoints="1"/>
          </p:cNvSpPr>
          <p:nvPr/>
        </p:nvSpPr>
        <p:spPr bwMode="auto">
          <a:xfrm>
            <a:off x="6371274" y="3339183"/>
            <a:ext cx="382587" cy="411289"/>
          </a:xfrm>
          <a:custGeom>
            <a:avLst/>
            <a:gdLst>
              <a:gd name="T0" fmla="*/ 209 w 215"/>
              <a:gd name="T1" fmla="*/ 183 h 231"/>
              <a:gd name="T2" fmla="*/ 177 w 215"/>
              <a:gd name="T3" fmla="*/ 94 h 231"/>
              <a:gd name="T4" fmla="*/ 128 w 215"/>
              <a:gd name="T5" fmla="*/ 26 h 231"/>
              <a:gd name="T6" fmla="*/ 128 w 215"/>
              <a:gd name="T7" fmla="*/ 20 h 231"/>
              <a:gd name="T8" fmla="*/ 107 w 215"/>
              <a:gd name="T9" fmla="*/ 0 h 231"/>
              <a:gd name="T10" fmla="*/ 87 w 215"/>
              <a:gd name="T11" fmla="*/ 20 h 231"/>
              <a:gd name="T12" fmla="*/ 87 w 215"/>
              <a:gd name="T13" fmla="*/ 26 h 231"/>
              <a:gd name="T14" fmla="*/ 37 w 215"/>
              <a:gd name="T15" fmla="*/ 94 h 231"/>
              <a:gd name="T16" fmla="*/ 5 w 215"/>
              <a:gd name="T17" fmla="*/ 183 h 231"/>
              <a:gd name="T18" fmla="*/ 1 w 215"/>
              <a:gd name="T19" fmla="*/ 194 h 231"/>
              <a:gd name="T20" fmla="*/ 10 w 215"/>
              <a:gd name="T21" fmla="*/ 201 h 231"/>
              <a:gd name="T22" fmla="*/ 70 w 215"/>
              <a:gd name="T23" fmla="*/ 201 h 231"/>
              <a:gd name="T24" fmla="*/ 107 w 215"/>
              <a:gd name="T25" fmla="*/ 231 h 231"/>
              <a:gd name="T26" fmla="*/ 145 w 215"/>
              <a:gd name="T27" fmla="*/ 201 h 231"/>
              <a:gd name="T28" fmla="*/ 204 w 215"/>
              <a:gd name="T29" fmla="*/ 201 h 231"/>
              <a:gd name="T30" fmla="*/ 214 w 215"/>
              <a:gd name="T31" fmla="*/ 194 h 231"/>
              <a:gd name="T32" fmla="*/ 209 w 215"/>
              <a:gd name="T33" fmla="*/ 183 h 231"/>
              <a:gd name="T34" fmla="*/ 98 w 215"/>
              <a:gd name="T35" fmla="*/ 181 h 231"/>
              <a:gd name="T36" fmla="*/ 35 w 215"/>
              <a:gd name="T37" fmla="*/ 181 h 231"/>
              <a:gd name="T38" fmla="*/ 57 w 215"/>
              <a:gd name="T39" fmla="*/ 94 h 231"/>
              <a:gd name="T40" fmla="*/ 107 w 215"/>
              <a:gd name="T41" fmla="*/ 43 h 231"/>
              <a:gd name="T42" fmla="*/ 158 w 215"/>
              <a:gd name="T43" fmla="*/ 93 h 231"/>
              <a:gd name="T44" fmla="*/ 180 w 215"/>
              <a:gd name="T45" fmla="*/ 181 h 231"/>
              <a:gd name="T46" fmla="*/ 98 w 215"/>
              <a:gd name="T47" fmla="*/ 181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5" h="231">
                <a:moveTo>
                  <a:pt x="209" y="183"/>
                </a:moveTo>
                <a:cubicBezTo>
                  <a:pt x="176" y="162"/>
                  <a:pt x="177" y="95"/>
                  <a:pt x="177" y="94"/>
                </a:cubicBezTo>
                <a:cubicBezTo>
                  <a:pt x="177" y="62"/>
                  <a:pt x="156" y="35"/>
                  <a:pt x="128" y="26"/>
                </a:cubicBezTo>
                <a:cubicBezTo>
                  <a:pt x="128" y="20"/>
                  <a:pt x="128" y="20"/>
                  <a:pt x="128" y="20"/>
                </a:cubicBezTo>
                <a:cubicBezTo>
                  <a:pt x="128" y="9"/>
                  <a:pt x="119" y="0"/>
                  <a:pt x="107" y="0"/>
                </a:cubicBezTo>
                <a:cubicBezTo>
                  <a:pt x="96" y="0"/>
                  <a:pt x="87" y="9"/>
                  <a:pt x="87" y="20"/>
                </a:cubicBezTo>
                <a:cubicBezTo>
                  <a:pt x="87" y="26"/>
                  <a:pt x="87" y="26"/>
                  <a:pt x="87" y="26"/>
                </a:cubicBezTo>
                <a:cubicBezTo>
                  <a:pt x="58" y="35"/>
                  <a:pt x="37" y="62"/>
                  <a:pt x="37" y="94"/>
                </a:cubicBezTo>
                <a:cubicBezTo>
                  <a:pt x="38" y="113"/>
                  <a:pt x="33" y="166"/>
                  <a:pt x="5" y="183"/>
                </a:cubicBezTo>
                <a:cubicBezTo>
                  <a:pt x="1" y="185"/>
                  <a:pt x="0" y="190"/>
                  <a:pt x="1" y="194"/>
                </a:cubicBezTo>
                <a:cubicBezTo>
                  <a:pt x="2" y="198"/>
                  <a:pt x="6" y="201"/>
                  <a:pt x="10" y="201"/>
                </a:cubicBezTo>
                <a:cubicBezTo>
                  <a:pt x="70" y="201"/>
                  <a:pt x="70" y="201"/>
                  <a:pt x="70" y="201"/>
                </a:cubicBezTo>
                <a:cubicBezTo>
                  <a:pt x="74" y="218"/>
                  <a:pt x="89" y="231"/>
                  <a:pt x="107" y="231"/>
                </a:cubicBezTo>
                <a:cubicBezTo>
                  <a:pt x="126" y="231"/>
                  <a:pt x="141" y="218"/>
                  <a:pt x="145" y="201"/>
                </a:cubicBezTo>
                <a:cubicBezTo>
                  <a:pt x="204" y="201"/>
                  <a:pt x="204" y="201"/>
                  <a:pt x="204" y="201"/>
                </a:cubicBezTo>
                <a:cubicBezTo>
                  <a:pt x="209" y="201"/>
                  <a:pt x="212" y="198"/>
                  <a:pt x="214" y="194"/>
                </a:cubicBezTo>
                <a:cubicBezTo>
                  <a:pt x="215" y="190"/>
                  <a:pt x="213" y="185"/>
                  <a:pt x="209" y="183"/>
                </a:cubicBezTo>
                <a:moveTo>
                  <a:pt x="98" y="181"/>
                </a:moveTo>
                <a:cubicBezTo>
                  <a:pt x="35" y="181"/>
                  <a:pt x="35" y="181"/>
                  <a:pt x="35" y="181"/>
                </a:cubicBezTo>
                <a:cubicBezTo>
                  <a:pt x="58" y="148"/>
                  <a:pt x="57" y="96"/>
                  <a:pt x="57" y="94"/>
                </a:cubicBezTo>
                <a:cubicBezTo>
                  <a:pt x="57" y="66"/>
                  <a:pt x="80" y="43"/>
                  <a:pt x="107" y="43"/>
                </a:cubicBezTo>
                <a:cubicBezTo>
                  <a:pt x="135" y="43"/>
                  <a:pt x="158" y="66"/>
                  <a:pt x="158" y="93"/>
                </a:cubicBezTo>
                <a:cubicBezTo>
                  <a:pt x="158" y="96"/>
                  <a:pt x="156" y="148"/>
                  <a:pt x="180" y="181"/>
                </a:cubicBezTo>
                <a:lnTo>
                  <a:pt x="98" y="181"/>
                </a:lnTo>
                <a:close/>
              </a:path>
            </a:pathLst>
          </a:custGeom>
          <a:solidFill>
            <a:schemeClr val="accent2"/>
          </a:solidFill>
          <a:ln>
            <a:noFill/>
          </a:ln>
        </p:spPr>
        <p:txBody>
          <a:bodyPr/>
          <a:p>
            <a:endParaRPr lang="zh-CN" altLang="en-US"/>
          </a:p>
        </p:txBody>
      </p:sp>
      <p:grpSp>
        <p:nvGrpSpPr>
          <p:cNvPr id="2" name="组合 1"/>
          <p:cNvGrpSpPr/>
          <p:nvPr/>
        </p:nvGrpSpPr>
        <p:grpSpPr>
          <a:xfrm>
            <a:off x="5787073" y="4217341"/>
            <a:ext cx="296862" cy="295366"/>
            <a:chOff x="3989388" y="3048941"/>
            <a:chExt cx="296862" cy="295366"/>
          </a:xfrm>
          <a:solidFill>
            <a:schemeClr val="accent1"/>
          </a:solidFill>
        </p:grpSpPr>
        <p:sp>
          <p:nvSpPr>
            <p:cNvPr id="23578" name="Freeform 26"/>
            <p:cNvSpPr>
              <a:spLocks noEditPoints="1"/>
            </p:cNvSpPr>
            <p:nvPr/>
          </p:nvSpPr>
          <p:spPr bwMode="auto">
            <a:xfrm>
              <a:off x="3989388" y="3048941"/>
              <a:ext cx="296862" cy="295366"/>
            </a:xfrm>
            <a:custGeom>
              <a:avLst/>
              <a:gdLst>
                <a:gd name="T0" fmla="*/ 83 w 167"/>
                <a:gd name="T1" fmla="*/ 166 h 166"/>
                <a:gd name="T2" fmla="*/ 0 w 167"/>
                <a:gd name="T3" fmla="*/ 83 h 166"/>
                <a:gd name="T4" fmla="*/ 83 w 167"/>
                <a:gd name="T5" fmla="*/ 0 h 166"/>
                <a:gd name="T6" fmla="*/ 167 w 167"/>
                <a:gd name="T7" fmla="*/ 83 h 166"/>
                <a:gd name="T8" fmla="*/ 83 w 167"/>
                <a:gd name="T9" fmla="*/ 166 h 166"/>
                <a:gd name="T10" fmla="*/ 83 w 167"/>
                <a:gd name="T11" fmla="*/ 14 h 166"/>
                <a:gd name="T12" fmla="*/ 14 w 167"/>
                <a:gd name="T13" fmla="*/ 83 h 166"/>
                <a:gd name="T14" fmla="*/ 83 w 167"/>
                <a:gd name="T15" fmla="*/ 152 h 166"/>
                <a:gd name="T16" fmla="*/ 152 w 167"/>
                <a:gd name="T17" fmla="*/ 83 h 166"/>
                <a:gd name="T18" fmla="*/ 83 w 167"/>
                <a:gd name="T19" fmla="*/ 1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7" h="166">
                  <a:moveTo>
                    <a:pt x="83" y="166"/>
                  </a:moveTo>
                  <a:cubicBezTo>
                    <a:pt x="37" y="166"/>
                    <a:pt x="0" y="129"/>
                    <a:pt x="0" y="83"/>
                  </a:cubicBezTo>
                  <a:cubicBezTo>
                    <a:pt x="0" y="37"/>
                    <a:pt x="37" y="0"/>
                    <a:pt x="83" y="0"/>
                  </a:cubicBezTo>
                  <a:cubicBezTo>
                    <a:pt x="129" y="0"/>
                    <a:pt x="167" y="37"/>
                    <a:pt x="167" y="83"/>
                  </a:cubicBezTo>
                  <a:cubicBezTo>
                    <a:pt x="167" y="129"/>
                    <a:pt x="129" y="166"/>
                    <a:pt x="83" y="166"/>
                  </a:cubicBezTo>
                  <a:moveTo>
                    <a:pt x="83" y="14"/>
                  </a:moveTo>
                  <a:cubicBezTo>
                    <a:pt x="45" y="14"/>
                    <a:pt x="14" y="45"/>
                    <a:pt x="14" y="83"/>
                  </a:cubicBezTo>
                  <a:cubicBezTo>
                    <a:pt x="14" y="121"/>
                    <a:pt x="45" y="152"/>
                    <a:pt x="83" y="152"/>
                  </a:cubicBezTo>
                  <a:cubicBezTo>
                    <a:pt x="121" y="152"/>
                    <a:pt x="152" y="121"/>
                    <a:pt x="152" y="83"/>
                  </a:cubicBezTo>
                  <a:cubicBezTo>
                    <a:pt x="152" y="45"/>
                    <a:pt x="121" y="14"/>
                    <a:pt x="83" y="14"/>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a:p>
              <a:endParaRPr lang="zh-CN" altLang="en-US"/>
            </a:p>
          </p:txBody>
        </p:sp>
        <p:sp>
          <p:nvSpPr>
            <p:cNvPr id="23579" name="Freeform 27"/>
            <p:cNvSpPr/>
            <p:nvPr/>
          </p:nvSpPr>
          <p:spPr bwMode="auto">
            <a:xfrm>
              <a:off x="4124325" y="3106108"/>
              <a:ext cx="90488" cy="103220"/>
            </a:xfrm>
            <a:custGeom>
              <a:avLst/>
              <a:gdLst>
                <a:gd name="T0" fmla="*/ 44 w 51"/>
                <a:gd name="T1" fmla="*/ 58 h 58"/>
                <a:gd name="T2" fmla="*/ 7 w 51"/>
                <a:gd name="T3" fmla="*/ 58 h 58"/>
                <a:gd name="T4" fmla="*/ 0 w 51"/>
                <a:gd name="T5" fmla="*/ 51 h 58"/>
                <a:gd name="T6" fmla="*/ 0 w 51"/>
                <a:gd name="T7" fmla="*/ 7 h 58"/>
                <a:gd name="T8" fmla="*/ 7 w 51"/>
                <a:gd name="T9" fmla="*/ 0 h 58"/>
                <a:gd name="T10" fmla="*/ 14 w 51"/>
                <a:gd name="T11" fmla="*/ 7 h 58"/>
                <a:gd name="T12" fmla="*/ 14 w 51"/>
                <a:gd name="T13" fmla="*/ 44 h 58"/>
                <a:gd name="T14" fmla="*/ 44 w 51"/>
                <a:gd name="T15" fmla="*/ 44 h 58"/>
                <a:gd name="T16" fmla="*/ 51 w 51"/>
                <a:gd name="T17" fmla="*/ 51 h 58"/>
                <a:gd name="T18" fmla="*/ 44 w 51"/>
                <a:gd name="T19"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 h="58">
                  <a:moveTo>
                    <a:pt x="44" y="58"/>
                  </a:moveTo>
                  <a:cubicBezTo>
                    <a:pt x="7" y="58"/>
                    <a:pt x="7" y="58"/>
                    <a:pt x="7" y="58"/>
                  </a:cubicBezTo>
                  <a:cubicBezTo>
                    <a:pt x="3" y="58"/>
                    <a:pt x="0" y="55"/>
                    <a:pt x="0" y="51"/>
                  </a:cubicBezTo>
                  <a:cubicBezTo>
                    <a:pt x="0" y="7"/>
                    <a:pt x="0" y="7"/>
                    <a:pt x="0" y="7"/>
                  </a:cubicBezTo>
                  <a:cubicBezTo>
                    <a:pt x="0" y="3"/>
                    <a:pt x="3" y="0"/>
                    <a:pt x="7" y="0"/>
                  </a:cubicBezTo>
                  <a:cubicBezTo>
                    <a:pt x="11" y="0"/>
                    <a:pt x="14" y="3"/>
                    <a:pt x="14" y="7"/>
                  </a:cubicBezTo>
                  <a:cubicBezTo>
                    <a:pt x="14" y="44"/>
                    <a:pt x="14" y="44"/>
                    <a:pt x="14" y="44"/>
                  </a:cubicBezTo>
                  <a:cubicBezTo>
                    <a:pt x="44" y="44"/>
                    <a:pt x="44" y="44"/>
                    <a:pt x="44" y="44"/>
                  </a:cubicBezTo>
                  <a:cubicBezTo>
                    <a:pt x="48" y="44"/>
                    <a:pt x="51" y="47"/>
                    <a:pt x="51" y="51"/>
                  </a:cubicBezTo>
                  <a:cubicBezTo>
                    <a:pt x="51" y="55"/>
                    <a:pt x="48" y="58"/>
                    <a:pt x="44" y="5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a:p>
              <a:endParaRPr lang="zh-CN" altLang="en-US"/>
            </a:p>
          </p:txBody>
        </p:sp>
      </p:grpSp>
      <p:sp>
        <p:nvSpPr>
          <p:cNvPr id="3" name="TextBox 462"/>
          <p:cNvSpPr txBox="1"/>
          <p:nvPr/>
        </p:nvSpPr>
        <p:spPr>
          <a:xfrm>
            <a:off x="822325" y="2077085"/>
            <a:ext cx="4753610" cy="2249170"/>
          </a:xfrm>
          <a:prstGeom prst="rect">
            <a:avLst/>
          </a:prstGeom>
          <a:noFill/>
        </p:spPr>
        <p:txBody>
          <a:bodyPr wrap="square" rtlCol="0">
            <a:spAutoFit/>
          </a:bodyPr>
          <a:p>
            <a:pPr>
              <a:lnSpc>
                <a:spcPct val="130000"/>
              </a:lnSpc>
              <a:spcBef>
                <a:spcPct val="0"/>
              </a:spcBef>
            </a:pPr>
            <a:r>
              <a:rPr lang="zh-CN" altLang="zh-CN" dirty="0">
                <a:latin typeface="微软雅黑" panose="020B0503020204020204" pitchFamily="34" charset="-122"/>
                <a:ea typeface="微软雅黑" panose="020B0503020204020204" pitchFamily="34" charset="-122"/>
              </a:rPr>
              <a:t>每个普查小区至少配备一名普查员，每个普查区至少配备一名普查指导员。</a:t>
            </a:r>
            <a:r>
              <a:rPr lang="zh-CN" altLang="zh-CN" b="1" dirty="0">
                <a:solidFill>
                  <a:schemeClr val="accent6">
                    <a:lumMod val="75000"/>
                  </a:schemeClr>
                </a:solidFill>
                <a:latin typeface="微软雅黑" panose="020B0503020204020204" pitchFamily="34" charset="-122"/>
                <a:ea typeface="微软雅黑" panose="020B0503020204020204" pitchFamily="34" charset="-122"/>
              </a:rPr>
              <a:t>较大的普查区，可按照每四至五个普查小区配备一名普查指导员的标准酌情增加普查指导员。</a:t>
            </a:r>
            <a:r>
              <a:rPr lang="zh-CN" altLang="zh-CN" b="1" dirty="0">
                <a:solidFill>
                  <a:srgbClr val="C00000"/>
                </a:solidFill>
                <a:latin typeface="微软雅黑" panose="020B0503020204020204" pitchFamily="34" charset="-122"/>
                <a:ea typeface="微软雅黑" panose="020B0503020204020204" pitchFamily="34" charset="-122"/>
              </a:rPr>
              <a:t>在外籍人员较多的普查小区，应配备具有一定外语沟通能力的普查员。</a:t>
            </a:r>
            <a:endParaRPr lang="zh-CN" altLang="zh-CN" b="1" dirty="0">
              <a:solidFill>
                <a:srgbClr val="C00000"/>
              </a:solidFill>
              <a:latin typeface="微软雅黑" panose="020B0503020204020204" pitchFamily="34" charset="-122"/>
              <a:ea typeface="微软雅黑" panose="020B0503020204020204" pitchFamily="34" charset="-122"/>
            </a:endParaRPr>
          </a:p>
        </p:txBody>
      </p:sp>
      <p:sp>
        <p:nvSpPr>
          <p:cNvPr id="7" name="TextBox 462"/>
          <p:cNvSpPr txBox="1"/>
          <p:nvPr/>
        </p:nvSpPr>
        <p:spPr>
          <a:xfrm>
            <a:off x="1134365" y="4885992"/>
            <a:ext cx="3210143" cy="812530"/>
          </a:xfrm>
          <a:prstGeom prst="rect">
            <a:avLst/>
          </a:prstGeom>
          <a:noFill/>
        </p:spPr>
        <p:txBody>
          <a:bodyPr wrap="square" rtlCol="0">
            <a:spAutoFit/>
          </a:bodyPr>
          <a:p>
            <a:pPr>
              <a:lnSpc>
                <a:spcPct val="130000"/>
              </a:lnSpc>
              <a:spcBef>
                <a:spcPct val="0"/>
              </a:spcBef>
            </a:pPr>
            <a:r>
              <a:rPr lang="zh-CN" altLang="zh-CN" dirty="0">
                <a:latin typeface="微软雅黑" panose="020B0503020204020204" pitchFamily="34" charset="-122"/>
                <a:ea typeface="微软雅黑" panose="020B0503020204020204" pitchFamily="34" charset="-122"/>
              </a:rPr>
              <a:t>县级普查机构对普查员的配备要留有百分之五左右的预备数。</a:t>
            </a:r>
            <a:endParaRPr lang="en-US" altLang="zh-CN"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1" name="TextBox 462"/>
          <p:cNvSpPr txBox="1"/>
          <p:nvPr/>
        </p:nvSpPr>
        <p:spPr>
          <a:xfrm>
            <a:off x="8096617" y="3559803"/>
            <a:ext cx="3312716" cy="1532727"/>
          </a:xfrm>
          <a:prstGeom prst="rect">
            <a:avLst/>
          </a:prstGeom>
          <a:noFill/>
        </p:spPr>
        <p:txBody>
          <a:bodyPr wrap="square" rtlCol="0">
            <a:spAutoFit/>
          </a:bodyPr>
          <a:p>
            <a:pPr>
              <a:lnSpc>
                <a:spcPct val="130000"/>
              </a:lnSpc>
              <a:spcBef>
                <a:spcPct val="0"/>
              </a:spcBef>
            </a:pPr>
            <a:r>
              <a:rPr lang="zh-CN" altLang="zh-CN" dirty="0">
                <a:latin typeface="微软雅黑" panose="020B0503020204020204" pitchFamily="34" charset="-122"/>
                <a:ea typeface="微软雅黑" panose="020B0503020204020204" pitchFamily="34" charset="-122"/>
              </a:rPr>
              <a:t>为了在规定时间完成普查登记工作，山区、牧区、边远地区和水上人口的普查，可以适当增加普查员的配备。</a:t>
            </a:r>
            <a:endParaRPr lang="en-US" altLang="zh-CN"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0" name="流程图: 可选过程 29"/>
          <p:cNvSpPr/>
          <p:nvPr/>
        </p:nvSpPr>
        <p:spPr>
          <a:xfrm>
            <a:off x="3394075" y="1310005"/>
            <a:ext cx="5827395" cy="595630"/>
          </a:xfrm>
          <a:prstGeom prst="flowChartAlternateProcess">
            <a:avLst/>
          </a:prstGeom>
          <a:solidFill>
            <a:schemeClr val="accent4">
              <a:lumMod val="60000"/>
              <a:lumOff val="40000"/>
              <a:alpha val="41000"/>
            </a:scheme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dirty="0" smtClean="0">
                <a:solidFill>
                  <a:srgbClr val="FF0000"/>
                </a:solidFill>
                <a:latin typeface="微软雅黑" panose="020B0503020204020204" pitchFamily="34" charset="-122"/>
                <a:ea typeface="微软雅黑" panose="020B0503020204020204" pitchFamily="34" charset="-122"/>
                <a:sym typeface="+mn-ea"/>
              </a:rPr>
              <a:t>（三）</a:t>
            </a:r>
            <a:r>
              <a:rPr lang="zh-CN" altLang="zh-CN" b="1" dirty="0">
                <a:solidFill>
                  <a:srgbClr val="FF0000"/>
                </a:solidFill>
                <a:latin typeface="微软雅黑" panose="020B0503020204020204" pitchFamily="34" charset="-122"/>
                <a:ea typeface="微软雅黑" panose="020B0503020204020204" pitchFamily="34" charset="-122"/>
                <a:sym typeface="+mn-ea"/>
              </a:rPr>
              <a:t>普查指导员和普查员的配备标准</a:t>
            </a:r>
            <a:endParaRPr lang="zh-CN" altLang="zh-CN" b="1" dirty="0">
              <a:solidFill>
                <a:srgbClr val="FF0000"/>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5" name="标题 1"/>
          <p:cNvSpPr txBox="1"/>
          <p:nvPr/>
        </p:nvSpPr>
        <p:spPr>
          <a:xfrm>
            <a:off x="1467928" y="-271181"/>
            <a:ext cx="10515600" cy="1194435"/>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zh-CN" sz="4000" dirty="0">
                <a:latin typeface="微软雅黑" panose="020B0503020204020204" pitchFamily="34" charset="-122"/>
                <a:ea typeface="微软雅黑" panose="020B0503020204020204" pitchFamily="34" charset="-122"/>
              </a:rPr>
              <a:t>一</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普查指导员和普查员的选聘</a:t>
            </a:r>
            <a:endParaRPr lang="zh-CN" altLang="en-US" sz="4000" dirty="0">
              <a:latin typeface="微软雅黑" panose="020B0503020204020204" pitchFamily="34" charset="-122"/>
              <a:ea typeface="微软雅黑" panose="020B0503020204020204" pitchFamily="34" charset="-122"/>
            </a:endParaRPr>
          </a:p>
        </p:txBody>
      </p:sp>
      <p:sp>
        <p:nvSpPr>
          <p:cNvPr id="28" name="矩形 27"/>
          <p:cNvSpPr/>
          <p:nvPr/>
        </p:nvSpPr>
        <p:spPr>
          <a:xfrm>
            <a:off x="3980776" y="1710132"/>
            <a:ext cx="4108817" cy="369332"/>
          </a:xfrm>
          <a:prstGeom prst="rect">
            <a:avLst/>
          </a:prstGeom>
        </p:spPr>
        <p:txBody>
          <a:bodyPr wrap="none">
            <a:spAutoFit/>
          </a:bodyPr>
          <a:lstStyle/>
          <a:p>
            <a:pPr algn="ctr"/>
            <a:r>
              <a:rPr lang="zh-CN" altLang="en-US" b="1" dirty="0" smtClean="0">
                <a:solidFill>
                  <a:srgbClr val="FF0000"/>
                </a:solidFill>
                <a:latin typeface="微软雅黑" panose="020B0503020204020204" pitchFamily="34" charset="-122"/>
                <a:ea typeface="微软雅黑" panose="020B0503020204020204" pitchFamily="34" charset="-122"/>
              </a:rPr>
              <a:t>（四）</a:t>
            </a:r>
            <a:r>
              <a:rPr lang="zh-CN" altLang="zh-CN" b="1" dirty="0">
                <a:solidFill>
                  <a:srgbClr val="FF0000"/>
                </a:solidFill>
                <a:latin typeface="微软雅黑" panose="020B0503020204020204" pitchFamily="34" charset="-122"/>
                <a:ea typeface="微软雅黑" panose="020B0503020204020204" pitchFamily="34" charset="-122"/>
              </a:rPr>
              <a:t>普查指导员和普查员的选聘时间</a:t>
            </a:r>
            <a:endParaRPr lang="zh-CN" altLang="en-US" b="1" dirty="0">
              <a:solidFill>
                <a:srgbClr val="FF0000"/>
              </a:solidFill>
              <a:latin typeface="微软雅黑" panose="020B0503020204020204" pitchFamily="34" charset="-122"/>
              <a:ea typeface="微软雅黑" panose="020B0503020204020204" pitchFamily="34" charset="-122"/>
            </a:endParaRPr>
          </a:p>
        </p:txBody>
      </p:sp>
      <p:sp>
        <p:nvSpPr>
          <p:cNvPr id="2" name="矩形 1"/>
          <p:cNvSpPr/>
          <p:nvPr/>
        </p:nvSpPr>
        <p:spPr>
          <a:xfrm>
            <a:off x="4331335" y="3085465"/>
            <a:ext cx="5614035" cy="1198880"/>
          </a:xfrm>
          <a:prstGeom prst="rect">
            <a:avLst/>
          </a:prstGeom>
        </p:spPr>
        <p:txBody>
          <a:bodyPr wrap="square">
            <a:spAutoFit/>
          </a:bodyPr>
          <a:lstStyle/>
          <a:p>
            <a:pPr>
              <a:lnSpc>
                <a:spcPct val="150000"/>
              </a:lnSpc>
            </a:pPr>
            <a:r>
              <a:rPr lang="zh-CN" altLang="zh-CN" sz="2400" dirty="0">
                <a:latin typeface="微软雅黑" panose="020B0503020204020204" pitchFamily="34" charset="-122"/>
                <a:ea typeface="微软雅黑" panose="020B0503020204020204" pitchFamily="34" charset="-122"/>
              </a:rPr>
              <a:t>普查指导员和普查员的选聘工作应于</a:t>
            </a:r>
            <a:r>
              <a:rPr lang="en-US" altLang="zh-CN" sz="2400" b="1" dirty="0">
                <a:solidFill>
                  <a:srgbClr val="FF0000"/>
                </a:solidFill>
                <a:latin typeface="微软雅黑" panose="020B0503020204020204" pitchFamily="34" charset="-122"/>
                <a:ea typeface="微软雅黑" panose="020B0503020204020204" pitchFamily="34" charset="-122"/>
              </a:rPr>
              <a:t>2020</a:t>
            </a:r>
            <a:r>
              <a:rPr lang="zh-CN" altLang="zh-CN" sz="2400" b="1" dirty="0">
                <a:solidFill>
                  <a:srgbClr val="FF0000"/>
                </a:solidFill>
                <a:latin typeface="微软雅黑" panose="020B0503020204020204" pitchFamily="34" charset="-122"/>
                <a:ea typeface="微软雅黑" panose="020B0503020204020204" pitchFamily="34" charset="-122"/>
              </a:rPr>
              <a:t>年</a:t>
            </a:r>
            <a:r>
              <a:rPr lang="en-US" altLang="zh-CN" sz="2400" b="1" dirty="0">
                <a:solidFill>
                  <a:srgbClr val="FF0000"/>
                </a:solidFill>
                <a:latin typeface="微软雅黑" panose="020B0503020204020204" pitchFamily="34" charset="-122"/>
                <a:ea typeface="微软雅黑" panose="020B0503020204020204" pitchFamily="34" charset="-122"/>
              </a:rPr>
              <a:t>8</a:t>
            </a:r>
            <a:r>
              <a:rPr lang="zh-CN" altLang="zh-CN" sz="2400" b="1" dirty="0">
                <a:solidFill>
                  <a:srgbClr val="FF0000"/>
                </a:solidFill>
                <a:latin typeface="微软雅黑" panose="020B0503020204020204" pitchFamily="34" charset="-122"/>
                <a:ea typeface="微软雅黑" panose="020B0503020204020204" pitchFamily="34" charset="-122"/>
              </a:rPr>
              <a:t>月底</a:t>
            </a:r>
            <a:r>
              <a:rPr lang="zh-CN" altLang="zh-CN" sz="2400" dirty="0">
                <a:latin typeface="微软雅黑" panose="020B0503020204020204" pitchFamily="34" charset="-122"/>
                <a:ea typeface="微软雅黑" panose="020B0503020204020204" pitchFamily="34" charset="-122"/>
              </a:rPr>
              <a:t>前完成。</a:t>
            </a:r>
            <a:endParaRPr lang="zh-CN" altLang="en-US" sz="2400" dirty="0">
              <a:latin typeface="微软雅黑" panose="020B0503020204020204" pitchFamily="34" charset="-122"/>
              <a:ea typeface="微软雅黑" panose="020B0503020204020204" pitchFamily="34" charset="-122"/>
            </a:endParaRPr>
          </a:p>
        </p:txBody>
      </p:sp>
      <p:pic>
        <p:nvPicPr>
          <p:cNvPr id="7177" name="Picture 9" descr="C:\Documents and Settings\Pennie\My Documents\Rosetta\guy-black-fade.png"/>
          <p:cNvPicPr>
            <a:picLocks noChangeAspect="1" noChangeArrowheads="1"/>
          </p:cNvPicPr>
          <p:nvPr/>
        </p:nvPicPr>
        <p:blipFill>
          <a:blip r:embed="rId1" cstate="print"/>
          <a:srcRect/>
          <a:stretch>
            <a:fillRect/>
          </a:stretch>
        </p:blipFill>
        <p:spPr bwMode="auto">
          <a:xfrm>
            <a:off x="2088337" y="1710337"/>
            <a:ext cx="1466374" cy="4969821"/>
          </a:xfrm>
          <a:prstGeom prst="rect">
            <a:avLst/>
          </a:prstGeom>
          <a:solidFill>
            <a:schemeClr val="accent4">
              <a:lumMod val="40000"/>
              <a:lumOff val="60000"/>
            </a:schemeClr>
          </a:solidFill>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defTabSz="914400"/>
            <a:fld id="{CCE45170-27BB-4293-9229-52001C2A7E0D}" type="slidenum">
              <a:rPr lang="zh-CN" altLang="en-US" smtClean="0">
                <a:solidFill>
                  <a:prstClr val="black">
                    <a:tint val="75000"/>
                  </a:prstClr>
                </a:solidFill>
              </a:rPr>
            </a:fld>
            <a:endParaRPr lang="zh-CN" altLang="en-US">
              <a:solidFill>
                <a:prstClr val="black">
                  <a:tint val="75000"/>
                </a:prstClr>
              </a:solidFill>
            </a:endParaRPr>
          </a:p>
        </p:txBody>
      </p:sp>
      <p:sp>
        <p:nvSpPr>
          <p:cNvPr id="5" name="矩形 4"/>
          <p:cNvSpPr/>
          <p:nvPr/>
        </p:nvSpPr>
        <p:spPr>
          <a:xfrm>
            <a:off x="5591589" y="4607580"/>
            <a:ext cx="78057" cy="978014"/>
          </a:xfrm>
          <a:prstGeom prst="rect">
            <a:avLst/>
          </a:prstGeom>
          <a:solidFill>
            <a:srgbClr val="F26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6" name="矩形 5"/>
          <p:cNvSpPr/>
          <p:nvPr/>
        </p:nvSpPr>
        <p:spPr>
          <a:xfrm rot="16200000">
            <a:off x="5846425" y="4352744"/>
            <a:ext cx="80353" cy="590022"/>
          </a:xfrm>
          <a:prstGeom prst="rect">
            <a:avLst/>
          </a:prstGeom>
          <a:solidFill>
            <a:srgbClr val="F26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7" name="矩形 6"/>
          <p:cNvSpPr/>
          <p:nvPr/>
        </p:nvSpPr>
        <p:spPr>
          <a:xfrm>
            <a:off x="6131103" y="4311420"/>
            <a:ext cx="78057" cy="376513"/>
          </a:xfrm>
          <a:prstGeom prst="rect">
            <a:avLst/>
          </a:prstGeom>
          <a:solidFill>
            <a:srgbClr val="F26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8" name="椭圆 7"/>
          <p:cNvSpPr/>
          <p:nvPr/>
        </p:nvSpPr>
        <p:spPr>
          <a:xfrm>
            <a:off x="4957946" y="3452787"/>
            <a:ext cx="270905" cy="273202"/>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9" name="矩形 8"/>
          <p:cNvSpPr/>
          <p:nvPr/>
        </p:nvSpPr>
        <p:spPr>
          <a:xfrm>
            <a:off x="5586997" y="4040514"/>
            <a:ext cx="78057" cy="57395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0" name="矩形 9"/>
          <p:cNvSpPr/>
          <p:nvPr/>
        </p:nvSpPr>
        <p:spPr>
          <a:xfrm rot="5400000">
            <a:off x="5294281" y="3793715"/>
            <a:ext cx="80354" cy="57395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1" name="矩形 10"/>
          <p:cNvSpPr/>
          <p:nvPr/>
        </p:nvSpPr>
        <p:spPr>
          <a:xfrm rot="10800000">
            <a:off x="5045187" y="3544619"/>
            <a:ext cx="78057" cy="57624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2" name="矩形 11"/>
          <p:cNvSpPr/>
          <p:nvPr/>
        </p:nvSpPr>
        <p:spPr>
          <a:xfrm>
            <a:off x="5591589" y="3482633"/>
            <a:ext cx="78057" cy="557881"/>
          </a:xfrm>
          <a:prstGeom prst="rect">
            <a:avLst/>
          </a:prstGeom>
          <a:solidFill>
            <a:srgbClr val="6BBF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3" name="矩形 12"/>
          <p:cNvSpPr/>
          <p:nvPr/>
        </p:nvSpPr>
        <p:spPr>
          <a:xfrm rot="5400000">
            <a:off x="6011721" y="3131375"/>
            <a:ext cx="78057" cy="780575"/>
          </a:xfrm>
          <a:prstGeom prst="rect">
            <a:avLst/>
          </a:prstGeom>
          <a:solidFill>
            <a:srgbClr val="6BBF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4" name="矩形 13"/>
          <p:cNvSpPr/>
          <p:nvPr/>
        </p:nvSpPr>
        <p:spPr>
          <a:xfrm>
            <a:off x="6360684" y="3037246"/>
            <a:ext cx="80354" cy="523444"/>
          </a:xfrm>
          <a:prstGeom prst="rect">
            <a:avLst/>
          </a:prstGeom>
          <a:solidFill>
            <a:srgbClr val="6BBF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5" name="椭圆 14"/>
          <p:cNvSpPr/>
          <p:nvPr/>
        </p:nvSpPr>
        <p:spPr>
          <a:xfrm>
            <a:off x="6264260" y="2910976"/>
            <a:ext cx="273202" cy="270905"/>
          </a:xfrm>
          <a:prstGeom prst="ellipse">
            <a:avLst/>
          </a:prstGeom>
          <a:solidFill>
            <a:srgbClr val="6BBF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6" name="矩形 15"/>
          <p:cNvSpPr/>
          <p:nvPr/>
        </p:nvSpPr>
        <p:spPr>
          <a:xfrm>
            <a:off x="5591589" y="2908681"/>
            <a:ext cx="78057" cy="580839"/>
          </a:xfrm>
          <a:prstGeom prst="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7" name="矩形 16"/>
          <p:cNvSpPr/>
          <p:nvPr/>
        </p:nvSpPr>
        <p:spPr>
          <a:xfrm rot="5400000">
            <a:off x="5192117" y="2527577"/>
            <a:ext cx="78057" cy="844858"/>
          </a:xfrm>
          <a:prstGeom prst="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8" name="矩形 17"/>
          <p:cNvSpPr/>
          <p:nvPr/>
        </p:nvSpPr>
        <p:spPr>
          <a:xfrm>
            <a:off x="4808718" y="2502322"/>
            <a:ext cx="80354" cy="479825"/>
          </a:xfrm>
          <a:prstGeom prst="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19" name="椭圆 18"/>
          <p:cNvSpPr/>
          <p:nvPr/>
        </p:nvSpPr>
        <p:spPr>
          <a:xfrm>
            <a:off x="4709998" y="2314066"/>
            <a:ext cx="275497" cy="275497"/>
          </a:xfrm>
          <a:prstGeom prst="ellipse">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20" name="矩形 19"/>
          <p:cNvSpPr/>
          <p:nvPr/>
        </p:nvSpPr>
        <p:spPr>
          <a:xfrm>
            <a:off x="5591589" y="2369165"/>
            <a:ext cx="78057" cy="539516"/>
          </a:xfrm>
          <a:prstGeom prst="rect">
            <a:avLst/>
          </a:prstGeom>
          <a:solidFill>
            <a:srgbClr val="5D3A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21" name="矩形 20"/>
          <p:cNvSpPr/>
          <p:nvPr/>
        </p:nvSpPr>
        <p:spPr>
          <a:xfrm rot="5400000">
            <a:off x="6115033" y="1889342"/>
            <a:ext cx="80353" cy="1044592"/>
          </a:xfrm>
          <a:prstGeom prst="rect">
            <a:avLst/>
          </a:prstGeom>
          <a:solidFill>
            <a:srgbClr val="5D3A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22" name="矩形 21"/>
          <p:cNvSpPr/>
          <p:nvPr/>
        </p:nvSpPr>
        <p:spPr>
          <a:xfrm>
            <a:off x="6597153" y="1877862"/>
            <a:ext cx="80353" cy="539516"/>
          </a:xfrm>
          <a:prstGeom prst="rect">
            <a:avLst/>
          </a:prstGeom>
          <a:solidFill>
            <a:srgbClr val="5D3A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23" name="椭圆 22"/>
          <p:cNvSpPr/>
          <p:nvPr/>
        </p:nvSpPr>
        <p:spPr>
          <a:xfrm>
            <a:off x="6500729" y="1802101"/>
            <a:ext cx="273201" cy="273200"/>
          </a:xfrm>
          <a:prstGeom prst="ellipse">
            <a:avLst/>
          </a:prstGeom>
          <a:solidFill>
            <a:srgbClr val="5D3A1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24" name="椭圆 23"/>
          <p:cNvSpPr/>
          <p:nvPr/>
        </p:nvSpPr>
        <p:spPr>
          <a:xfrm>
            <a:off x="6036976" y="4086430"/>
            <a:ext cx="273201" cy="273202"/>
          </a:xfrm>
          <a:prstGeom prst="ellipse">
            <a:avLst/>
          </a:prstGeom>
          <a:solidFill>
            <a:srgbClr val="F26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25" name="椭圆 24"/>
          <p:cNvSpPr/>
          <p:nvPr/>
        </p:nvSpPr>
        <p:spPr>
          <a:xfrm>
            <a:off x="6500729" y="3854554"/>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26" name="椭圆 25"/>
          <p:cNvSpPr/>
          <p:nvPr/>
        </p:nvSpPr>
        <p:spPr>
          <a:xfrm>
            <a:off x="6693577" y="2683692"/>
            <a:ext cx="720884" cy="718587"/>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27" name="椭圆 26"/>
          <p:cNvSpPr/>
          <p:nvPr/>
        </p:nvSpPr>
        <p:spPr>
          <a:xfrm>
            <a:off x="6913975" y="1526604"/>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28" name="椭圆 27"/>
          <p:cNvSpPr/>
          <p:nvPr/>
        </p:nvSpPr>
        <p:spPr>
          <a:xfrm>
            <a:off x="4097017" y="3227798"/>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29" name="椭圆 28"/>
          <p:cNvSpPr/>
          <p:nvPr/>
        </p:nvSpPr>
        <p:spPr>
          <a:xfrm>
            <a:off x="3853661" y="2091373"/>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43" name="TextBox 462"/>
          <p:cNvSpPr txBox="1"/>
          <p:nvPr/>
        </p:nvSpPr>
        <p:spPr>
          <a:xfrm>
            <a:off x="845389" y="1911141"/>
            <a:ext cx="2879707" cy="1004570"/>
          </a:xfrm>
          <a:prstGeom prst="rect">
            <a:avLst/>
          </a:prstGeom>
          <a:noFill/>
        </p:spPr>
        <p:txBody>
          <a:bodyPr wrap="square" rtlCol="0">
            <a:spAutoFit/>
          </a:bodyPr>
          <a:lstStyle/>
          <a:p>
            <a:pPr>
              <a:lnSpc>
                <a:spcPct val="110000"/>
              </a:lnSpc>
            </a:pPr>
            <a:r>
              <a:rPr lang="zh-CN" altLang="zh-CN" dirty="0">
                <a:latin typeface="微软雅黑" panose="020B0503020204020204" pitchFamily="34" charset="-122"/>
                <a:ea typeface="微软雅黑" panose="020B0503020204020204" pitchFamily="34" charset="-122"/>
              </a:rPr>
              <a:t>普查指导员和普查员的培训工作由县级普查办公室统一组织进行。</a:t>
            </a:r>
            <a:endParaRPr lang="zh-CN" altLang="en-US" dirty="0">
              <a:latin typeface="微软雅黑" panose="020B0503020204020204" pitchFamily="34" charset="-122"/>
              <a:ea typeface="微软雅黑" panose="020B0503020204020204" pitchFamily="34" charset="-122"/>
            </a:endParaRPr>
          </a:p>
        </p:txBody>
      </p:sp>
      <p:sp>
        <p:nvSpPr>
          <p:cNvPr id="44" name="TextBox 462"/>
          <p:cNvSpPr txBox="1"/>
          <p:nvPr/>
        </p:nvSpPr>
        <p:spPr>
          <a:xfrm>
            <a:off x="1008040" y="3199100"/>
            <a:ext cx="3035255" cy="1198880"/>
          </a:xfrm>
          <a:prstGeom prst="rect">
            <a:avLst/>
          </a:prstGeom>
          <a:noFill/>
        </p:spPr>
        <p:txBody>
          <a:bodyPr wrap="square" rtlCol="0">
            <a:spAutoFit/>
          </a:bodyPr>
          <a:lstStyle/>
          <a:p>
            <a:r>
              <a:rPr lang="zh-CN" altLang="zh-CN" dirty="0">
                <a:latin typeface="微软雅黑" panose="020B0503020204020204" pitchFamily="34" charset="-122"/>
                <a:ea typeface="微软雅黑" panose="020B0503020204020204" pitchFamily="34" charset="-122"/>
              </a:rPr>
              <a:t>普查指导员和普查员培训一般应集中在县级进行，人口规模较大的，也可集中在乡级进行。</a:t>
            </a:r>
            <a:endParaRPr lang="zh-CN" altLang="en-US" dirty="0">
              <a:latin typeface="微软雅黑" panose="020B0503020204020204" pitchFamily="34" charset="-122"/>
              <a:ea typeface="微软雅黑" panose="020B0503020204020204" pitchFamily="34" charset="-122"/>
            </a:endParaRPr>
          </a:p>
        </p:txBody>
      </p:sp>
      <p:sp>
        <p:nvSpPr>
          <p:cNvPr id="45" name="TextBox 462"/>
          <p:cNvSpPr txBox="1"/>
          <p:nvPr/>
        </p:nvSpPr>
        <p:spPr>
          <a:xfrm>
            <a:off x="7844155" y="1380490"/>
            <a:ext cx="3585845" cy="1004570"/>
          </a:xfrm>
          <a:prstGeom prst="rect">
            <a:avLst/>
          </a:prstGeom>
          <a:noFill/>
        </p:spPr>
        <p:txBody>
          <a:bodyPr wrap="square" rtlCol="0">
            <a:spAutoFit/>
          </a:bodyPr>
          <a:lstStyle/>
          <a:p>
            <a:pPr>
              <a:lnSpc>
                <a:spcPct val="110000"/>
              </a:lnSpc>
              <a:spcBef>
                <a:spcPct val="0"/>
              </a:spcBef>
            </a:pPr>
            <a:r>
              <a:rPr lang="zh-CN" altLang="zh-CN" b="1" dirty="0">
                <a:solidFill>
                  <a:srgbClr val="C00000"/>
                </a:solidFill>
                <a:latin typeface="微软雅黑" panose="020B0503020204020204" pitchFamily="34" charset="-122"/>
                <a:ea typeface="微软雅黑" panose="020B0503020204020204" pitchFamily="34" charset="-122"/>
              </a:rPr>
              <a:t>担当培训的教员必须经过县级以上普查办公室的培训，并通过考核。</a:t>
            </a:r>
            <a:endParaRPr lang="zh-CN" altLang="zh-CN" b="1" dirty="0">
              <a:solidFill>
                <a:srgbClr val="C00000"/>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46" name="TextBox 462"/>
          <p:cNvSpPr txBox="1"/>
          <p:nvPr/>
        </p:nvSpPr>
        <p:spPr>
          <a:xfrm>
            <a:off x="7455670" y="3987793"/>
            <a:ext cx="4243998" cy="1170305"/>
          </a:xfrm>
          <a:prstGeom prst="rect">
            <a:avLst/>
          </a:prstGeom>
          <a:noFill/>
        </p:spPr>
        <p:txBody>
          <a:bodyPr wrap="square" rtlCol="0">
            <a:spAutoFit/>
          </a:bodyPr>
          <a:lstStyle/>
          <a:p>
            <a:pPr>
              <a:lnSpc>
                <a:spcPct val="130000"/>
              </a:lnSpc>
              <a:spcBef>
                <a:spcPct val="0"/>
              </a:spcBef>
            </a:pPr>
            <a:r>
              <a:rPr lang="zh-CN" altLang="zh-CN" b="1" dirty="0">
                <a:solidFill>
                  <a:srgbClr val="C00000"/>
                </a:solidFill>
                <a:latin typeface="微软雅黑" panose="020B0503020204020204" pitchFamily="34" charset="-122"/>
                <a:ea typeface="微软雅黑" panose="020B0503020204020204" pitchFamily="34" charset="-122"/>
              </a:rPr>
              <a:t>普查指导员和普查员经过培训、考核合格并签订保密协议后，由县级以上普查机构颁发全国统一样式的证件。</a:t>
            </a:r>
            <a:endParaRPr lang="zh-CN" altLang="zh-CN" b="1" dirty="0">
              <a:solidFill>
                <a:srgbClr val="C00000"/>
              </a:solidFill>
              <a:latin typeface="微软雅黑" panose="020B0503020204020204" pitchFamily="34" charset="-122"/>
              <a:ea typeface="微软雅黑" panose="020B0503020204020204" pitchFamily="34" charset="-122"/>
            </a:endParaRPr>
          </a:p>
        </p:txBody>
      </p:sp>
      <p:sp>
        <p:nvSpPr>
          <p:cNvPr id="47" name="TextBox 462"/>
          <p:cNvSpPr txBox="1"/>
          <p:nvPr/>
        </p:nvSpPr>
        <p:spPr>
          <a:xfrm>
            <a:off x="7634858" y="2593804"/>
            <a:ext cx="4348669" cy="1309370"/>
          </a:xfrm>
          <a:prstGeom prst="rect">
            <a:avLst/>
          </a:prstGeom>
          <a:noFill/>
        </p:spPr>
        <p:txBody>
          <a:bodyPr wrap="square" rtlCol="0">
            <a:spAutoFit/>
          </a:bodyPr>
          <a:lstStyle/>
          <a:p>
            <a:pPr>
              <a:lnSpc>
                <a:spcPct val="110000"/>
              </a:lnSpc>
            </a:pPr>
            <a:r>
              <a:rPr lang="zh-CN" altLang="zh-CN" b="1" dirty="0">
                <a:solidFill>
                  <a:schemeClr val="accent6">
                    <a:lumMod val="75000"/>
                  </a:schemeClr>
                </a:solidFill>
                <a:latin typeface="微软雅黑" panose="020B0503020204020204" pitchFamily="34" charset="-122"/>
                <a:ea typeface="微软雅黑" panose="020B0503020204020204" pitchFamily="34" charset="-122"/>
              </a:rPr>
              <a:t>普查指导员的培训应比普查员先行一步，由县级普查办公室举办普查指导员培训班，有条件的地级普查办公室也可直接培训普查指导员。</a:t>
            </a:r>
            <a:endParaRPr lang="zh-CN" altLang="zh-CN" b="1" dirty="0">
              <a:solidFill>
                <a:schemeClr val="accent6">
                  <a:lumMod val="75000"/>
                </a:schemeClr>
              </a:solidFill>
              <a:latin typeface="微软雅黑" panose="020B0503020204020204" pitchFamily="34" charset="-122"/>
              <a:ea typeface="微软雅黑" panose="020B0503020204020204" pitchFamily="34" charset="-122"/>
            </a:endParaRPr>
          </a:p>
        </p:txBody>
      </p:sp>
      <p:sp>
        <p:nvSpPr>
          <p:cNvPr id="48"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二</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a:t>
            </a:r>
            <a:r>
              <a:rPr lang="zh-CN" altLang="zh-CN" sz="4000" dirty="0" smtClean="0">
                <a:latin typeface="微软雅黑" panose="020B0503020204020204" pitchFamily="34" charset="-122"/>
                <a:ea typeface="微软雅黑" panose="020B0503020204020204" pitchFamily="34" charset="-122"/>
              </a:rPr>
              <a:t>的</a:t>
            </a:r>
            <a:r>
              <a:rPr lang="zh-CN" altLang="en-US" sz="4000" dirty="0" smtClean="0">
                <a:latin typeface="微软雅黑" panose="020B0503020204020204" pitchFamily="34" charset="-122"/>
                <a:ea typeface="微软雅黑" panose="020B0503020204020204" pitchFamily="34" charset="-122"/>
              </a:rPr>
              <a:t>培训</a:t>
            </a:r>
            <a:endParaRPr lang="zh-CN" altLang="en-US" sz="4000" dirty="0">
              <a:latin typeface="微软雅黑" panose="020B0503020204020204" pitchFamily="34" charset="-122"/>
              <a:ea typeface="微软雅黑" panose="020B0503020204020204" pitchFamily="34" charset="-122"/>
            </a:endParaRPr>
          </a:p>
        </p:txBody>
      </p:sp>
      <p:sp>
        <p:nvSpPr>
          <p:cNvPr id="49" name="椭圆 48"/>
          <p:cNvSpPr/>
          <p:nvPr/>
        </p:nvSpPr>
        <p:spPr>
          <a:xfrm>
            <a:off x="4965871" y="4654140"/>
            <a:ext cx="270905" cy="273202"/>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50" name="矩形 49"/>
          <p:cNvSpPr/>
          <p:nvPr/>
        </p:nvSpPr>
        <p:spPr>
          <a:xfrm>
            <a:off x="5586296" y="5241867"/>
            <a:ext cx="78057" cy="57395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51" name="矩形 50"/>
          <p:cNvSpPr/>
          <p:nvPr/>
        </p:nvSpPr>
        <p:spPr>
          <a:xfrm rot="5400000">
            <a:off x="5302206" y="4995068"/>
            <a:ext cx="80354" cy="57395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52" name="矩形 51"/>
          <p:cNvSpPr/>
          <p:nvPr/>
        </p:nvSpPr>
        <p:spPr>
          <a:xfrm rot="10800000">
            <a:off x="5053112" y="4745972"/>
            <a:ext cx="78057" cy="576249"/>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53" name="矩形 52"/>
          <p:cNvSpPr/>
          <p:nvPr/>
        </p:nvSpPr>
        <p:spPr>
          <a:xfrm>
            <a:off x="5585842" y="5815820"/>
            <a:ext cx="78057" cy="9780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54" name="矩形 53"/>
          <p:cNvSpPr/>
          <p:nvPr/>
        </p:nvSpPr>
        <p:spPr>
          <a:xfrm rot="16200000">
            <a:off x="5840678" y="5560984"/>
            <a:ext cx="80353" cy="590022"/>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55" name="矩形 54"/>
          <p:cNvSpPr/>
          <p:nvPr/>
        </p:nvSpPr>
        <p:spPr>
          <a:xfrm>
            <a:off x="6125356" y="5519660"/>
            <a:ext cx="78057" cy="376513"/>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56" name="椭圆 55"/>
          <p:cNvSpPr/>
          <p:nvPr/>
        </p:nvSpPr>
        <p:spPr>
          <a:xfrm>
            <a:off x="6031229" y="5294670"/>
            <a:ext cx="273201" cy="273202"/>
          </a:xfrm>
          <a:prstGeom prst="ellips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a:solidFill>
                <a:prstClr val="white"/>
              </a:solidFill>
            </a:endParaRPr>
          </a:p>
        </p:txBody>
      </p:sp>
      <p:sp>
        <p:nvSpPr>
          <p:cNvPr id="57" name="TextBox 462"/>
          <p:cNvSpPr txBox="1"/>
          <p:nvPr/>
        </p:nvSpPr>
        <p:spPr>
          <a:xfrm>
            <a:off x="1130250" y="4645080"/>
            <a:ext cx="2980234" cy="645160"/>
          </a:xfrm>
          <a:prstGeom prst="rect">
            <a:avLst/>
          </a:prstGeom>
          <a:noFill/>
        </p:spPr>
        <p:txBody>
          <a:bodyPr wrap="square" rtlCol="0">
            <a:spAutoFit/>
          </a:bodyPr>
          <a:lstStyle/>
          <a:p>
            <a:r>
              <a:rPr lang="zh-CN" altLang="zh-CN" dirty="0">
                <a:latin typeface="微软雅黑" panose="020B0503020204020204" pitchFamily="34" charset="-122"/>
                <a:ea typeface="微软雅黑" panose="020B0503020204020204" pitchFamily="34" charset="-122"/>
              </a:rPr>
              <a:t>普查员培训教材由国务院人口普查办公室负责编写。</a:t>
            </a:r>
            <a:endParaRPr lang="zh-CN" altLang="en-US" dirty="0">
              <a:latin typeface="微软雅黑" panose="020B0503020204020204" pitchFamily="34" charset="-122"/>
              <a:ea typeface="微软雅黑" panose="020B0503020204020204" pitchFamily="34" charset="-122"/>
            </a:endParaRPr>
          </a:p>
        </p:txBody>
      </p:sp>
      <p:sp>
        <p:nvSpPr>
          <p:cNvPr id="58" name="TextBox 462"/>
          <p:cNvSpPr txBox="1"/>
          <p:nvPr/>
        </p:nvSpPr>
        <p:spPr>
          <a:xfrm>
            <a:off x="7304587" y="5351512"/>
            <a:ext cx="3741847" cy="810260"/>
          </a:xfrm>
          <a:prstGeom prst="rect">
            <a:avLst/>
          </a:prstGeom>
          <a:noFill/>
        </p:spPr>
        <p:txBody>
          <a:bodyPr wrap="square" rtlCol="0">
            <a:spAutoFit/>
          </a:bodyPr>
          <a:lstStyle/>
          <a:p>
            <a:pPr>
              <a:lnSpc>
                <a:spcPct val="130000"/>
              </a:lnSpc>
              <a:spcBef>
                <a:spcPct val="0"/>
              </a:spcBef>
            </a:pPr>
            <a:r>
              <a:rPr lang="zh-CN" altLang="zh-CN" dirty="0">
                <a:latin typeface="微软雅黑" panose="020B0503020204020204" pitchFamily="34" charset="-122"/>
                <a:ea typeface="微软雅黑" panose="020B0503020204020204" pitchFamily="34" charset="-122"/>
              </a:rPr>
              <a:t>普查指导员和普查员的培训工作应于</a:t>
            </a:r>
            <a:r>
              <a:rPr lang="en-US" altLang="zh-CN" b="1" dirty="0">
                <a:solidFill>
                  <a:srgbClr val="FF0000"/>
                </a:solidFill>
                <a:latin typeface="微软雅黑" panose="020B0503020204020204" pitchFamily="34" charset="-122"/>
                <a:ea typeface="微软雅黑" panose="020B0503020204020204" pitchFamily="34" charset="-122"/>
              </a:rPr>
              <a:t>2020</a:t>
            </a:r>
            <a:r>
              <a:rPr lang="zh-CN" altLang="zh-CN" b="1" dirty="0">
                <a:solidFill>
                  <a:srgbClr val="FF0000"/>
                </a:solidFill>
                <a:latin typeface="微软雅黑" panose="020B0503020204020204" pitchFamily="34" charset="-122"/>
                <a:ea typeface="微软雅黑" panose="020B0503020204020204" pitchFamily="34" charset="-122"/>
              </a:rPr>
              <a:t>年</a:t>
            </a:r>
            <a:r>
              <a:rPr lang="en-US" altLang="zh-CN" b="1" dirty="0">
                <a:solidFill>
                  <a:srgbClr val="FF0000"/>
                </a:solidFill>
                <a:latin typeface="微软雅黑" panose="020B0503020204020204" pitchFamily="34" charset="-122"/>
                <a:ea typeface="微软雅黑" panose="020B0503020204020204" pitchFamily="34" charset="-122"/>
              </a:rPr>
              <a:t>9</a:t>
            </a:r>
            <a:r>
              <a:rPr lang="zh-CN" altLang="zh-CN" b="1" dirty="0">
                <a:solidFill>
                  <a:srgbClr val="FF0000"/>
                </a:solidFill>
                <a:latin typeface="微软雅黑" panose="020B0503020204020204" pitchFamily="34" charset="-122"/>
                <a:ea typeface="微软雅黑" panose="020B0503020204020204" pitchFamily="34" charset="-122"/>
              </a:rPr>
              <a:t>月底</a:t>
            </a:r>
            <a:r>
              <a:rPr lang="zh-CN" altLang="zh-CN" dirty="0">
                <a:latin typeface="微软雅黑" panose="020B0503020204020204" pitchFamily="34" charset="-122"/>
                <a:ea typeface="微软雅黑" panose="020B0503020204020204" pitchFamily="34" charset="-122"/>
              </a:rPr>
              <a:t>前完成。</a:t>
            </a:r>
            <a:endParaRPr lang="en-US" altLang="zh-CN"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59" name="Oval 207"/>
          <p:cNvSpPr>
            <a:spLocks noChangeArrowheads="1"/>
          </p:cNvSpPr>
          <p:nvPr/>
        </p:nvSpPr>
        <p:spPr bwMode="auto">
          <a:xfrm>
            <a:off x="4107810" y="2160215"/>
            <a:ext cx="200025" cy="204788"/>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0" name="Freeform 208"/>
          <p:cNvSpPr/>
          <p:nvPr/>
        </p:nvSpPr>
        <p:spPr bwMode="auto">
          <a:xfrm>
            <a:off x="4212585" y="2315790"/>
            <a:ext cx="222250" cy="373063"/>
          </a:xfrm>
          <a:custGeom>
            <a:avLst/>
            <a:gdLst>
              <a:gd name="T0" fmla="*/ 67 w 82"/>
              <a:gd name="T1" fmla="*/ 92 h 137"/>
              <a:gd name="T2" fmla="*/ 58 w 82"/>
              <a:gd name="T3" fmla="*/ 78 h 137"/>
              <a:gd name="T4" fmla="*/ 60 w 82"/>
              <a:gd name="T5" fmla="*/ 66 h 137"/>
              <a:gd name="T6" fmla="*/ 60 w 82"/>
              <a:gd name="T7" fmla="*/ 61 h 137"/>
              <a:gd name="T8" fmla="*/ 64 w 82"/>
              <a:gd name="T9" fmla="*/ 55 h 137"/>
              <a:gd name="T10" fmla="*/ 67 w 82"/>
              <a:gd name="T11" fmla="*/ 46 h 137"/>
              <a:gd name="T12" fmla="*/ 73 w 82"/>
              <a:gd name="T13" fmla="*/ 44 h 137"/>
              <a:gd name="T14" fmla="*/ 77 w 82"/>
              <a:gd name="T15" fmla="*/ 32 h 137"/>
              <a:gd name="T16" fmla="*/ 82 w 82"/>
              <a:gd name="T17" fmla="*/ 30 h 137"/>
              <a:gd name="T18" fmla="*/ 82 w 82"/>
              <a:gd name="T19" fmla="*/ 30 h 137"/>
              <a:gd name="T20" fmla="*/ 82 w 82"/>
              <a:gd name="T21" fmla="*/ 4 h 137"/>
              <a:gd name="T22" fmla="*/ 81 w 82"/>
              <a:gd name="T23" fmla="*/ 1 h 137"/>
              <a:gd name="T24" fmla="*/ 77 w 82"/>
              <a:gd name="T25" fmla="*/ 0 h 137"/>
              <a:gd name="T26" fmla="*/ 3 w 82"/>
              <a:gd name="T27" fmla="*/ 30 h 137"/>
              <a:gd name="T28" fmla="*/ 0 w 82"/>
              <a:gd name="T29" fmla="*/ 34 h 137"/>
              <a:gd name="T30" fmla="*/ 0 w 82"/>
              <a:gd name="T31" fmla="*/ 133 h 137"/>
              <a:gd name="T32" fmla="*/ 2 w 82"/>
              <a:gd name="T33" fmla="*/ 137 h 137"/>
              <a:gd name="T34" fmla="*/ 4 w 82"/>
              <a:gd name="T35" fmla="*/ 137 h 137"/>
              <a:gd name="T36" fmla="*/ 6 w 82"/>
              <a:gd name="T37" fmla="*/ 137 h 137"/>
              <a:gd name="T38" fmla="*/ 80 w 82"/>
              <a:gd name="T39" fmla="*/ 110 h 137"/>
              <a:gd name="T40" fmla="*/ 82 w 82"/>
              <a:gd name="T41" fmla="*/ 107 h 137"/>
              <a:gd name="T42" fmla="*/ 82 w 82"/>
              <a:gd name="T43" fmla="*/ 95 h 137"/>
              <a:gd name="T44" fmla="*/ 79 w 82"/>
              <a:gd name="T45" fmla="*/ 96 h 137"/>
              <a:gd name="T46" fmla="*/ 67 w 82"/>
              <a:gd name="T47" fmla="*/ 92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2" h="137">
                <a:moveTo>
                  <a:pt x="67" y="92"/>
                </a:moveTo>
                <a:cubicBezTo>
                  <a:pt x="63" y="89"/>
                  <a:pt x="60" y="83"/>
                  <a:pt x="58" y="78"/>
                </a:cubicBezTo>
                <a:cubicBezTo>
                  <a:pt x="58" y="76"/>
                  <a:pt x="57" y="70"/>
                  <a:pt x="60" y="66"/>
                </a:cubicBezTo>
                <a:cubicBezTo>
                  <a:pt x="60" y="65"/>
                  <a:pt x="60" y="63"/>
                  <a:pt x="60" y="61"/>
                </a:cubicBezTo>
                <a:cubicBezTo>
                  <a:pt x="60" y="58"/>
                  <a:pt x="62" y="56"/>
                  <a:pt x="64" y="55"/>
                </a:cubicBezTo>
                <a:cubicBezTo>
                  <a:pt x="64" y="52"/>
                  <a:pt x="64" y="49"/>
                  <a:pt x="67" y="46"/>
                </a:cubicBezTo>
                <a:cubicBezTo>
                  <a:pt x="69" y="45"/>
                  <a:pt x="71" y="44"/>
                  <a:pt x="73" y="44"/>
                </a:cubicBezTo>
                <a:cubicBezTo>
                  <a:pt x="73" y="39"/>
                  <a:pt x="74" y="35"/>
                  <a:pt x="77" y="32"/>
                </a:cubicBezTo>
                <a:cubicBezTo>
                  <a:pt x="78" y="30"/>
                  <a:pt x="80" y="29"/>
                  <a:pt x="82" y="30"/>
                </a:cubicBezTo>
                <a:cubicBezTo>
                  <a:pt x="82" y="30"/>
                  <a:pt x="82" y="30"/>
                  <a:pt x="82" y="30"/>
                </a:cubicBezTo>
                <a:cubicBezTo>
                  <a:pt x="82" y="4"/>
                  <a:pt x="82" y="4"/>
                  <a:pt x="82" y="4"/>
                </a:cubicBezTo>
                <a:cubicBezTo>
                  <a:pt x="82" y="3"/>
                  <a:pt x="82" y="1"/>
                  <a:pt x="81" y="1"/>
                </a:cubicBezTo>
                <a:cubicBezTo>
                  <a:pt x="80" y="0"/>
                  <a:pt x="78" y="0"/>
                  <a:pt x="77" y="0"/>
                </a:cubicBezTo>
                <a:cubicBezTo>
                  <a:pt x="3" y="30"/>
                  <a:pt x="3" y="30"/>
                  <a:pt x="3" y="30"/>
                </a:cubicBezTo>
                <a:cubicBezTo>
                  <a:pt x="1" y="31"/>
                  <a:pt x="0" y="32"/>
                  <a:pt x="0" y="34"/>
                </a:cubicBezTo>
                <a:cubicBezTo>
                  <a:pt x="0" y="133"/>
                  <a:pt x="0" y="133"/>
                  <a:pt x="0" y="133"/>
                </a:cubicBezTo>
                <a:cubicBezTo>
                  <a:pt x="0" y="135"/>
                  <a:pt x="1" y="136"/>
                  <a:pt x="2" y="137"/>
                </a:cubicBezTo>
                <a:cubicBezTo>
                  <a:pt x="3" y="137"/>
                  <a:pt x="4" y="137"/>
                  <a:pt x="4" y="137"/>
                </a:cubicBezTo>
                <a:cubicBezTo>
                  <a:pt x="5" y="137"/>
                  <a:pt x="5" y="137"/>
                  <a:pt x="6" y="137"/>
                </a:cubicBezTo>
                <a:cubicBezTo>
                  <a:pt x="80" y="110"/>
                  <a:pt x="80" y="110"/>
                  <a:pt x="80" y="110"/>
                </a:cubicBezTo>
                <a:cubicBezTo>
                  <a:pt x="81" y="110"/>
                  <a:pt x="82" y="108"/>
                  <a:pt x="82" y="107"/>
                </a:cubicBezTo>
                <a:cubicBezTo>
                  <a:pt x="82" y="95"/>
                  <a:pt x="82" y="95"/>
                  <a:pt x="82" y="95"/>
                </a:cubicBezTo>
                <a:cubicBezTo>
                  <a:pt x="81" y="96"/>
                  <a:pt x="80" y="96"/>
                  <a:pt x="79" y="96"/>
                </a:cubicBezTo>
                <a:cubicBezTo>
                  <a:pt x="75" y="96"/>
                  <a:pt x="71" y="94"/>
                  <a:pt x="67" y="92"/>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1" name="Freeform 209"/>
          <p:cNvSpPr/>
          <p:nvPr/>
        </p:nvSpPr>
        <p:spPr bwMode="auto">
          <a:xfrm>
            <a:off x="4391973" y="2455490"/>
            <a:ext cx="33338" cy="100013"/>
          </a:xfrm>
          <a:custGeom>
            <a:avLst/>
            <a:gdLst>
              <a:gd name="T0" fmla="*/ 7 w 12"/>
              <a:gd name="T1" fmla="*/ 1 h 37"/>
              <a:gd name="T2" fmla="*/ 7 w 12"/>
              <a:gd name="T3" fmla="*/ 6 h 37"/>
              <a:gd name="T4" fmla="*/ 7 w 12"/>
              <a:gd name="T5" fmla="*/ 10 h 37"/>
              <a:gd name="T6" fmla="*/ 4 w 12"/>
              <a:gd name="T7" fmla="*/ 11 h 37"/>
              <a:gd name="T8" fmla="*/ 3 w 12"/>
              <a:gd name="T9" fmla="*/ 12 h 37"/>
              <a:gd name="T10" fmla="*/ 2 w 12"/>
              <a:gd name="T11" fmla="*/ 12 h 37"/>
              <a:gd name="T12" fmla="*/ 2 w 12"/>
              <a:gd name="T13" fmla="*/ 14 h 37"/>
              <a:gd name="T14" fmla="*/ 4 w 12"/>
              <a:gd name="T15" fmla="*/ 18 h 37"/>
              <a:gd name="T16" fmla="*/ 0 w 12"/>
              <a:gd name="T17" fmla="*/ 21 h 37"/>
              <a:gd name="T18" fmla="*/ 0 w 12"/>
              <a:gd name="T19" fmla="*/ 25 h 37"/>
              <a:gd name="T20" fmla="*/ 6 w 12"/>
              <a:gd name="T21" fmla="*/ 34 h 37"/>
              <a:gd name="T22" fmla="*/ 12 w 12"/>
              <a:gd name="T23" fmla="*/ 37 h 37"/>
              <a:gd name="T24" fmla="*/ 12 w 12"/>
              <a:gd name="T25" fmla="*/ 2 h 37"/>
              <a:gd name="T26" fmla="*/ 10 w 12"/>
              <a:gd name="T27" fmla="*/ 1 h 37"/>
              <a:gd name="T28" fmla="*/ 7 w 12"/>
              <a:gd name="T29" fmla="*/ 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37">
                <a:moveTo>
                  <a:pt x="7" y="1"/>
                </a:moveTo>
                <a:cubicBezTo>
                  <a:pt x="6" y="2"/>
                  <a:pt x="6" y="3"/>
                  <a:pt x="7" y="6"/>
                </a:cubicBezTo>
                <a:cubicBezTo>
                  <a:pt x="7" y="7"/>
                  <a:pt x="7" y="9"/>
                  <a:pt x="7" y="10"/>
                </a:cubicBezTo>
                <a:cubicBezTo>
                  <a:pt x="6" y="11"/>
                  <a:pt x="5" y="11"/>
                  <a:pt x="4" y="11"/>
                </a:cubicBezTo>
                <a:cubicBezTo>
                  <a:pt x="3" y="12"/>
                  <a:pt x="3" y="12"/>
                  <a:pt x="3" y="12"/>
                </a:cubicBezTo>
                <a:cubicBezTo>
                  <a:pt x="2" y="12"/>
                  <a:pt x="2" y="12"/>
                  <a:pt x="2" y="12"/>
                </a:cubicBezTo>
                <a:cubicBezTo>
                  <a:pt x="2" y="13"/>
                  <a:pt x="2" y="13"/>
                  <a:pt x="2" y="14"/>
                </a:cubicBezTo>
                <a:cubicBezTo>
                  <a:pt x="4" y="15"/>
                  <a:pt x="4" y="17"/>
                  <a:pt x="4" y="18"/>
                </a:cubicBezTo>
                <a:cubicBezTo>
                  <a:pt x="3" y="20"/>
                  <a:pt x="2" y="21"/>
                  <a:pt x="0" y="21"/>
                </a:cubicBezTo>
                <a:cubicBezTo>
                  <a:pt x="0" y="22"/>
                  <a:pt x="0" y="24"/>
                  <a:pt x="0" y="25"/>
                </a:cubicBezTo>
                <a:cubicBezTo>
                  <a:pt x="1" y="28"/>
                  <a:pt x="4" y="33"/>
                  <a:pt x="6" y="34"/>
                </a:cubicBezTo>
                <a:cubicBezTo>
                  <a:pt x="8" y="36"/>
                  <a:pt x="10" y="37"/>
                  <a:pt x="12" y="37"/>
                </a:cubicBezTo>
                <a:cubicBezTo>
                  <a:pt x="12" y="2"/>
                  <a:pt x="12" y="2"/>
                  <a:pt x="12" y="2"/>
                </a:cubicBezTo>
                <a:cubicBezTo>
                  <a:pt x="12" y="2"/>
                  <a:pt x="11" y="1"/>
                  <a:pt x="10" y="1"/>
                </a:cubicBezTo>
                <a:cubicBezTo>
                  <a:pt x="9" y="0"/>
                  <a:pt x="7" y="0"/>
                  <a:pt x="7" y="1"/>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2" name="Freeform 210"/>
          <p:cNvSpPr/>
          <p:nvPr/>
        </p:nvSpPr>
        <p:spPr bwMode="auto">
          <a:xfrm>
            <a:off x="4425310" y="2398340"/>
            <a:ext cx="68263" cy="176213"/>
          </a:xfrm>
          <a:custGeom>
            <a:avLst/>
            <a:gdLst>
              <a:gd name="T0" fmla="*/ 23 w 25"/>
              <a:gd name="T1" fmla="*/ 25 h 65"/>
              <a:gd name="T2" fmla="*/ 16 w 25"/>
              <a:gd name="T3" fmla="*/ 10 h 65"/>
              <a:gd name="T4" fmla="*/ 4 w 25"/>
              <a:gd name="T5" fmla="*/ 0 h 65"/>
              <a:gd name="T6" fmla="*/ 4 w 25"/>
              <a:gd name="T7" fmla="*/ 7 h 65"/>
              <a:gd name="T8" fmla="*/ 0 w 25"/>
              <a:gd name="T9" fmla="*/ 11 h 65"/>
              <a:gd name="T10" fmla="*/ 0 w 25"/>
              <a:gd name="T11" fmla="*/ 23 h 65"/>
              <a:gd name="T12" fmla="*/ 3 w 25"/>
              <a:gd name="T13" fmla="*/ 22 h 65"/>
              <a:gd name="T14" fmla="*/ 4 w 25"/>
              <a:gd name="T15" fmla="*/ 17 h 65"/>
              <a:gd name="T16" fmla="*/ 4 w 25"/>
              <a:gd name="T17" fmla="*/ 9 h 65"/>
              <a:gd name="T18" fmla="*/ 9 w 25"/>
              <a:gd name="T19" fmla="*/ 15 h 65"/>
              <a:gd name="T20" fmla="*/ 15 w 25"/>
              <a:gd name="T21" fmla="*/ 27 h 65"/>
              <a:gd name="T22" fmla="*/ 9 w 25"/>
              <a:gd name="T23" fmla="*/ 53 h 65"/>
              <a:gd name="T24" fmla="*/ 3 w 25"/>
              <a:gd name="T25" fmla="*/ 58 h 65"/>
              <a:gd name="T26" fmla="*/ 0 w 25"/>
              <a:gd name="T27" fmla="*/ 58 h 65"/>
              <a:gd name="T28" fmla="*/ 0 w 25"/>
              <a:gd name="T29" fmla="*/ 58 h 65"/>
              <a:gd name="T30" fmla="*/ 4 w 25"/>
              <a:gd name="T31" fmla="*/ 62 h 65"/>
              <a:gd name="T32" fmla="*/ 4 w 25"/>
              <a:gd name="T33" fmla="*/ 65 h 65"/>
              <a:gd name="T34" fmla="*/ 5 w 25"/>
              <a:gd name="T35" fmla="*/ 65 h 65"/>
              <a:gd name="T36" fmla="*/ 16 w 25"/>
              <a:gd name="T37" fmla="*/ 57 h 65"/>
              <a:gd name="T38" fmla="*/ 23 w 25"/>
              <a:gd name="T39" fmla="*/ 2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 h="65">
                <a:moveTo>
                  <a:pt x="23" y="25"/>
                </a:moveTo>
                <a:cubicBezTo>
                  <a:pt x="21" y="20"/>
                  <a:pt x="19" y="15"/>
                  <a:pt x="16" y="10"/>
                </a:cubicBezTo>
                <a:cubicBezTo>
                  <a:pt x="15" y="8"/>
                  <a:pt x="10" y="2"/>
                  <a:pt x="4" y="0"/>
                </a:cubicBezTo>
                <a:cubicBezTo>
                  <a:pt x="4" y="7"/>
                  <a:pt x="4" y="7"/>
                  <a:pt x="4" y="7"/>
                </a:cubicBezTo>
                <a:cubicBezTo>
                  <a:pt x="4" y="9"/>
                  <a:pt x="3" y="11"/>
                  <a:pt x="0" y="11"/>
                </a:cubicBezTo>
                <a:cubicBezTo>
                  <a:pt x="0" y="23"/>
                  <a:pt x="0" y="23"/>
                  <a:pt x="0" y="23"/>
                </a:cubicBezTo>
                <a:cubicBezTo>
                  <a:pt x="1" y="22"/>
                  <a:pt x="2" y="22"/>
                  <a:pt x="3" y="22"/>
                </a:cubicBezTo>
                <a:cubicBezTo>
                  <a:pt x="4" y="20"/>
                  <a:pt x="4" y="19"/>
                  <a:pt x="4" y="17"/>
                </a:cubicBezTo>
                <a:cubicBezTo>
                  <a:pt x="3" y="15"/>
                  <a:pt x="2" y="11"/>
                  <a:pt x="4" y="9"/>
                </a:cubicBezTo>
                <a:cubicBezTo>
                  <a:pt x="6" y="10"/>
                  <a:pt x="8" y="12"/>
                  <a:pt x="9" y="15"/>
                </a:cubicBezTo>
                <a:cubicBezTo>
                  <a:pt x="12" y="19"/>
                  <a:pt x="14" y="23"/>
                  <a:pt x="15" y="27"/>
                </a:cubicBezTo>
                <a:cubicBezTo>
                  <a:pt x="17" y="36"/>
                  <a:pt x="13" y="45"/>
                  <a:pt x="9" y="53"/>
                </a:cubicBezTo>
                <a:cubicBezTo>
                  <a:pt x="8" y="56"/>
                  <a:pt x="5" y="57"/>
                  <a:pt x="3" y="58"/>
                </a:cubicBezTo>
                <a:cubicBezTo>
                  <a:pt x="2" y="58"/>
                  <a:pt x="1" y="58"/>
                  <a:pt x="0" y="58"/>
                </a:cubicBezTo>
                <a:cubicBezTo>
                  <a:pt x="0" y="58"/>
                  <a:pt x="0" y="58"/>
                  <a:pt x="0" y="58"/>
                </a:cubicBezTo>
                <a:cubicBezTo>
                  <a:pt x="3" y="58"/>
                  <a:pt x="4" y="60"/>
                  <a:pt x="4" y="62"/>
                </a:cubicBezTo>
                <a:cubicBezTo>
                  <a:pt x="4" y="65"/>
                  <a:pt x="4" y="65"/>
                  <a:pt x="4" y="65"/>
                </a:cubicBezTo>
                <a:cubicBezTo>
                  <a:pt x="5" y="65"/>
                  <a:pt x="5" y="65"/>
                  <a:pt x="5" y="65"/>
                </a:cubicBezTo>
                <a:cubicBezTo>
                  <a:pt x="10" y="64"/>
                  <a:pt x="14" y="61"/>
                  <a:pt x="16" y="57"/>
                </a:cubicBezTo>
                <a:cubicBezTo>
                  <a:pt x="21" y="48"/>
                  <a:pt x="25" y="37"/>
                  <a:pt x="23" y="25"/>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3" name="Freeform 211"/>
          <p:cNvSpPr/>
          <p:nvPr/>
        </p:nvSpPr>
        <p:spPr bwMode="auto">
          <a:xfrm>
            <a:off x="3977635" y="2315790"/>
            <a:ext cx="223838" cy="373063"/>
          </a:xfrm>
          <a:custGeom>
            <a:avLst/>
            <a:gdLst>
              <a:gd name="T0" fmla="*/ 80 w 82"/>
              <a:gd name="T1" fmla="*/ 30 h 137"/>
              <a:gd name="T2" fmla="*/ 6 w 82"/>
              <a:gd name="T3" fmla="*/ 0 h 137"/>
              <a:gd name="T4" fmla="*/ 2 w 82"/>
              <a:gd name="T5" fmla="*/ 1 h 137"/>
              <a:gd name="T6" fmla="*/ 0 w 82"/>
              <a:gd name="T7" fmla="*/ 4 h 137"/>
              <a:gd name="T8" fmla="*/ 0 w 82"/>
              <a:gd name="T9" fmla="*/ 30 h 137"/>
              <a:gd name="T10" fmla="*/ 1 w 82"/>
              <a:gd name="T11" fmla="*/ 30 h 137"/>
              <a:gd name="T12" fmla="*/ 5 w 82"/>
              <a:gd name="T13" fmla="*/ 32 h 137"/>
              <a:gd name="T14" fmla="*/ 10 w 82"/>
              <a:gd name="T15" fmla="*/ 44 h 137"/>
              <a:gd name="T16" fmla="*/ 16 w 82"/>
              <a:gd name="T17" fmla="*/ 46 h 137"/>
              <a:gd name="T18" fmla="*/ 18 w 82"/>
              <a:gd name="T19" fmla="*/ 55 h 137"/>
              <a:gd name="T20" fmla="*/ 23 w 82"/>
              <a:gd name="T21" fmla="*/ 61 h 137"/>
              <a:gd name="T22" fmla="*/ 22 w 82"/>
              <a:gd name="T23" fmla="*/ 66 h 137"/>
              <a:gd name="T24" fmla="*/ 24 w 82"/>
              <a:gd name="T25" fmla="*/ 78 h 137"/>
              <a:gd name="T26" fmla="*/ 15 w 82"/>
              <a:gd name="T27" fmla="*/ 92 h 137"/>
              <a:gd name="T28" fmla="*/ 4 w 82"/>
              <a:gd name="T29" fmla="*/ 96 h 137"/>
              <a:gd name="T30" fmla="*/ 0 w 82"/>
              <a:gd name="T31" fmla="*/ 95 h 137"/>
              <a:gd name="T32" fmla="*/ 0 w 82"/>
              <a:gd name="T33" fmla="*/ 107 h 137"/>
              <a:gd name="T34" fmla="*/ 3 w 82"/>
              <a:gd name="T35" fmla="*/ 110 h 137"/>
              <a:gd name="T36" fmla="*/ 77 w 82"/>
              <a:gd name="T37" fmla="*/ 137 h 137"/>
              <a:gd name="T38" fmla="*/ 78 w 82"/>
              <a:gd name="T39" fmla="*/ 137 h 137"/>
              <a:gd name="T40" fmla="*/ 81 w 82"/>
              <a:gd name="T41" fmla="*/ 137 h 137"/>
              <a:gd name="T42" fmla="*/ 82 w 82"/>
              <a:gd name="T43" fmla="*/ 133 h 137"/>
              <a:gd name="T44" fmla="*/ 82 w 82"/>
              <a:gd name="T45" fmla="*/ 34 h 137"/>
              <a:gd name="T46" fmla="*/ 80 w 82"/>
              <a:gd name="T47" fmla="*/ 3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2" h="137">
                <a:moveTo>
                  <a:pt x="80" y="30"/>
                </a:moveTo>
                <a:cubicBezTo>
                  <a:pt x="6" y="0"/>
                  <a:pt x="6" y="0"/>
                  <a:pt x="6" y="0"/>
                </a:cubicBezTo>
                <a:cubicBezTo>
                  <a:pt x="5" y="0"/>
                  <a:pt x="3" y="0"/>
                  <a:pt x="2" y="1"/>
                </a:cubicBezTo>
                <a:cubicBezTo>
                  <a:pt x="1" y="1"/>
                  <a:pt x="0" y="3"/>
                  <a:pt x="0" y="4"/>
                </a:cubicBezTo>
                <a:cubicBezTo>
                  <a:pt x="0" y="30"/>
                  <a:pt x="0" y="30"/>
                  <a:pt x="0" y="30"/>
                </a:cubicBezTo>
                <a:cubicBezTo>
                  <a:pt x="1" y="30"/>
                  <a:pt x="1" y="30"/>
                  <a:pt x="1" y="30"/>
                </a:cubicBezTo>
                <a:cubicBezTo>
                  <a:pt x="3" y="29"/>
                  <a:pt x="5" y="30"/>
                  <a:pt x="5" y="32"/>
                </a:cubicBezTo>
                <a:cubicBezTo>
                  <a:pt x="8" y="35"/>
                  <a:pt x="10" y="39"/>
                  <a:pt x="10" y="44"/>
                </a:cubicBezTo>
                <a:cubicBezTo>
                  <a:pt x="12" y="44"/>
                  <a:pt x="14" y="45"/>
                  <a:pt x="16" y="46"/>
                </a:cubicBezTo>
                <a:cubicBezTo>
                  <a:pt x="18" y="49"/>
                  <a:pt x="19" y="52"/>
                  <a:pt x="18" y="55"/>
                </a:cubicBezTo>
                <a:cubicBezTo>
                  <a:pt x="20" y="56"/>
                  <a:pt x="22" y="58"/>
                  <a:pt x="23" y="61"/>
                </a:cubicBezTo>
                <a:cubicBezTo>
                  <a:pt x="23" y="63"/>
                  <a:pt x="23" y="65"/>
                  <a:pt x="22" y="66"/>
                </a:cubicBezTo>
                <a:cubicBezTo>
                  <a:pt x="25" y="70"/>
                  <a:pt x="25" y="76"/>
                  <a:pt x="24" y="78"/>
                </a:cubicBezTo>
                <a:cubicBezTo>
                  <a:pt x="23" y="83"/>
                  <a:pt x="19" y="89"/>
                  <a:pt x="15" y="92"/>
                </a:cubicBezTo>
                <a:cubicBezTo>
                  <a:pt x="12" y="94"/>
                  <a:pt x="8" y="96"/>
                  <a:pt x="4" y="96"/>
                </a:cubicBezTo>
                <a:cubicBezTo>
                  <a:pt x="3" y="96"/>
                  <a:pt x="1" y="96"/>
                  <a:pt x="0" y="95"/>
                </a:cubicBezTo>
                <a:cubicBezTo>
                  <a:pt x="0" y="107"/>
                  <a:pt x="0" y="107"/>
                  <a:pt x="0" y="107"/>
                </a:cubicBezTo>
                <a:cubicBezTo>
                  <a:pt x="0" y="108"/>
                  <a:pt x="1" y="110"/>
                  <a:pt x="3" y="110"/>
                </a:cubicBezTo>
                <a:cubicBezTo>
                  <a:pt x="77" y="137"/>
                  <a:pt x="77" y="137"/>
                  <a:pt x="77" y="137"/>
                </a:cubicBezTo>
                <a:cubicBezTo>
                  <a:pt x="77" y="137"/>
                  <a:pt x="78" y="137"/>
                  <a:pt x="78" y="137"/>
                </a:cubicBezTo>
                <a:cubicBezTo>
                  <a:pt x="79" y="137"/>
                  <a:pt x="80" y="137"/>
                  <a:pt x="81" y="137"/>
                </a:cubicBezTo>
                <a:cubicBezTo>
                  <a:pt x="82" y="136"/>
                  <a:pt x="82" y="135"/>
                  <a:pt x="82" y="133"/>
                </a:cubicBezTo>
                <a:cubicBezTo>
                  <a:pt x="82" y="34"/>
                  <a:pt x="82" y="34"/>
                  <a:pt x="82" y="34"/>
                </a:cubicBezTo>
                <a:cubicBezTo>
                  <a:pt x="82" y="32"/>
                  <a:pt x="81" y="31"/>
                  <a:pt x="80" y="3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4" name="Freeform 212"/>
          <p:cNvSpPr/>
          <p:nvPr/>
        </p:nvSpPr>
        <p:spPr bwMode="auto">
          <a:xfrm>
            <a:off x="3988748" y="2455490"/>
            <a:ext cx="34925" cy="100013"/>
          </a:xfrm>
          <a:custGeom>
            <a:avLst/>
            <a:gdLst>
              <a:gd name="T0" fmla="*/ 7 w 13"/>
              <a:gd name="T1" fmla="*/ 34 h 37"/>
              <a:gd name="T2" fmla="*/ 13 w 13"/>
              <a:gd name="T3" fmla="*/ 25 h 37"/>
              <a:gd name="T4" fmla="*/ 13 w 13"/>
              <a:gd name="T5" fmla="*/ 21 h 37"/>
              <a:gd name="T6" fmla="*/ 9 w 13"/>
              <a:gd name="T7" fmla="*/ 18 h 37"/>
              <a:gd name="T8" fmla="*/ 10 w 13"/>
              <a:gd name="T9" fmla="*/ 14 h 37"/>
              <a:gd name="T10" fmla="*/ 11 w 13"/>
              <a:gd name="T11" fmla="*/ 12 h 37"/>
              <a:gd name="T12" fmla="*/ 10 w 13"/>
              <a:gd name="T13" fmla="*/ 12 h 37"/>
              <a:gd name="T14" fmla="*/ 9 w 13"/>
              <a:gd name="T15" fmla="*/ 11 h 37"/>
              <a:gd name="T16" fmla="*/ 6 w 13"/>
              <a:gd name="T17" fmla="*/ 10 h 37"/>
              <a:gd name="T18" fmla="*/ 6 w 13"/>
              <a:gd name="T19" fmla="*/ 6 h 37"/>
              <a:gd name="T20" fmla="*/ 6 w 13"/>
              <a:gd name="T21" fmla="*/ 1 h 37"/>
              <a:gd name="T22" fmla="*/ 3 w 13"/>
              <a:gd name="T23" fmla="*/ 1 h 37"/>
              <a:gd name="T24" fmla="*/ 0 w 13"/>
              <a:gd name="T25" fmla="*/ 2 h 37"/>
              <a:gd name="T26" fmla="*/ 0 w 13"/>
              <a:gd name="T27" fmla="*/ 37 h 37"/>
              <a:gd name="T28" fmla="*/ 7 w 13"/>
              <a:gd name="T29" fmla="*/ 3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 h="37">
                <a:moveTo>
                  <a:pt x="7" y="34"/>
                </a:moveTo>
                <a:cubicBezTo>
                  <a:pt x="9" y="33"/>
                  <a:pt x="12" y="28"/>
                  <a:pt x="13" y="25"/>
                </a:cubicBezTo>
                <a:cubicBezTo>
                  <a:pt x="13" y="24"/>
                  <a:pt x="13" y="22"/>
                  <a:pt x="13" y="21"/>
                </a:cubicBezTo>
                <a:cubicBezTo>
                  <a:pt x="11" y="21"/>
                  <a:pt x="10" y="20"/>
                  <a:pt x="9" y="18"/>
                </a:cubicBezTo>
                <a:cubicBezTo>
                  <a:pt x="8" y="17"/>
                  <a:pt x="9" y="15"/>
                  <a:pt x="10" y="14"/>
                </a:cubicBezTo>
                <a:cubicBezTo>
                  <a:pt x="11" y="13"/>
                  <a:pt x="11" y="13"/>
                  <a:pt x="11" y="12"/>
                </a:cubicBezTo>
                <a:cubicBezTo>
                  <a:pt x="11" y="12"/>
                  <a:pt x="10" y="12"/>
                  <a:pt x="10" y="12"/>
                </a:cubicBezTo>
                <a:cubicBezTo>
                  <a:pt x="9" y="11"/>
                  <a:pt x="9" y="11"/>
                  <a:pt x="9" y="11"/>
                </a:cubicBezTo>
                <a:cubicBezTo>
                  <a:pt x="8" y="11"/>
                  <a:pt x="7" y="11"/>
                  <a:pt x="6" y="10"/>
                </a:cubicBezTo>
                <a:cubicBezTo>
                  <a:pt x="5" y="9"/>
                  <a:pt x="5" y="7"/>
                  <a:pt x="6" y="6"/>
                </a:cubicBezTo>
                <a:cubicBezTo>
                  <a:pt x="7" y="3"/>
                  <a:pt x="7" y="2"/>
                  <a:pt x="6" y="1"/>
                </a:cubicBezTo>
                <a:cubicBezTo>
                  <a:pt x="5" y="0"/>
                  <a:pt x="4" y="0"/>
                  <a:pt x="3" y="1"/>
                </a:cubicBezTo>
                <a:cubicBezTo>
                  <a:pt x="2" y="1"/>
                  <a:pt x="1" y="2"/>
                  <a:pt x="0" y="2"/>
                </a:cubicBezTo>
                <a:cubicBezTo>
                  <a:pt x="0" y="37"/>
                  <a:pt x="0" y="37"/>
                  <a:pt x="0" y="37"/>
                </a:cubicBezTo>
                <a:cubicBezTo>
                  <a:pt x="3" y="37"/>
                  <a:pt x="5" y="36"/>
                  <a:pt x="7" y="34"/>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5" name="Freeform 213"/>
          <p:cNvSpPr/>
          <p:nvPr/>
        </p:nvSpPr>
        <p:spPr bwMode="auto">
          <a:xfrm>
            <a:off x="3920485" y="2398340"/>
            <a:ext cx="68263" cy="176213"/>
          </a:xfrm>
          <a:custGeom>
            <a:avLst/>
            <a:gdLst>
              <a:gd name="T0" fmla="*/ 25 w 25"/>
              <a:gd name="T1" fmla="*/ 58 h 65"/>
              <a:gd name="T2" fmla="*/ 25 w 25"/>
              <a:gd name="T3" fmla="*/ 58 h 65"/>
              <a:gd name="T4" fmla="*/ 22 w 25"/>
              <a:gd name="T5" fmla="*/ 58 h 65"/>
              <a:gd name="T6" fmla="*/ 16 w 25"/>
              <a:gd name="T7" fmla="*/ 53 h 65"/>
              <a:gd name="T8" fmla="*/ 11 w 25"/>
              <a:gd name="T9" fmla="*/ 27 h 65"/>
              <a:gd name="T10" fmla="*/ 16 w 25"/>
              <a:gd name="T11" fmla="*/ 15 h 65"/>
              <a:gd name="T12" fmla="*/ 22 w 25"/>
              <a:gd name="T13" fmla="*/ 9 h 65"/>
              <a:gd name="T14" fmla="*/ 22 w 25"/>
              <a:gd name="T15" fmla="*/ 17 h 65"/>
              <a:gd name="T16" fmla="*/ 23 w 25"/>
              <a:gd name="T17" fmla="*/ 21 h 65"/>
              <a:gd name="T18" fmla="*/ 25 w 25"/>
              <a:gd name="T19" fmla="*/ 23 h 65"/>
              <a:gd name="T20" fmla="*/ 25 w 25"/>
              <a:gd name="T21" fmla="*/ 11 h 65"/>
              <a:gd name="T22" fmla="*/ 21 w 25"/>
              <a:gd name="T23" fmla="*/ 7 h 65"/>
              <a:gd name="T24" fmla="*/ 21 w 25"/>
              <a:gd name="T25" fmla="*/ 0 h 65"/>
              <a:gd name="T26" fmla="*/ 10 w 25"/>
              <a:gd name="T27" fmla="*/ 10 h 65"/>
              <a:gd name="T28" fmla="*/ 3 w 25"/>
              <a:gd name="T29" fmla="*/ 25 h 65"/>
              <a:gd name="T30" fmla="*/ 9 w 25"/>
              <a:gd name="T31" fmla="*/ 57 h 65"/>
              <a:gd name="T32" fmla="*/ 21 w 25"/>
              <a:gd name="T33" fmla="*/ 65 h 65"/>
              <a:gd name="T34" fmla="*/ 21 w 25"/>
              <a:gd name="T35" fmla="*/ 65 h 65"/>
              <a:gd name="T36" fmla="*/ 21 w 25"/>
              <a:gd name="T37" fmla="*/ 62 h 65"/>
              <a:gd name="T38" fmla="*/ 25 w 25"/>
              <a:gd name="T39" fmla="*/ 58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 h="65">
                <a:moveTo>
                  <a:pt x="25" y="58"/>
                </a:moveTo>
                <a:cubicBezTo>
                  <a:pt x="25" y="58"/>
                  <a:pt x="25" y="58"/>
                  <a:pt x="25" y="58"/>
                </a:cubicBezTo>
                <a:cubicBezTo>
                  <a:pt x="24" y="58"/>
                  <a:pt x="23" y="58"/>
                  <a:pt x="22" y="58"/>
                </a:cubicBezTo>
                <a:cubicBezTo>
                  <a:pt x="21" y="57"/>
                  <a:pt x="18" y="56"/>
                  <a:pt x="16" y="53"/>
                </a:cubicBezTo>
                <a:cubicBezTo>
                  <a:pt x="12" y="45"/>
                  <a:pt x="9" y="36"/>
                  <a:pt x="11" y="27"/>
                </a:cubicBezTo>
                <a:cubicBezTo>
                  <a:pt x="12" y="23"/>
                  <a:pt x="14" y="19"/>
                  <a:pt x="16" y="15"/>
                </a:cubicBezTo>
                <a:cubicBezTo>
                  <a:pt x="18" y="12"/>
                  <a:pt x="20" y="10"/>
                  <a:pt x="22" y="9"/>
                </a:cubicBezTo>
                <a:cubicBezTo>
                  <a:pt x="23" y="11"/>
                  <a:pt x="23" y="14"/>
                  <a:pt x="22" y="17"/>
                </a:cubicBezTo>
                <a:cubicBezTo>
                  <a:pt x="21" y="19"/>
                  <a:pt x="22" y="20"/>
                  <a:pt x="23" y="21"/>
                </a:cubicBezTo>
                <a:cubicBezTo>
                  <a:pt x="24" y="22"/>
                  <a:pt x="24" y="22"/>
                  <a:pt x="25" y="23"/>
                </a:cubicBezTo>
                <a:cubicBezTo>
                  <a:pt x="25" y="11"/>
                  <a:pt x="25" y="11"/>
                  <a:pt x="25" y="11"/>
                </a:cubicBezTo>
                <a:cubicBezTo>
                  <a:pt x="23" y="11"/>
                  <a:pt x="21" y="9"/>
                  <a:pt x="21" y="7"/>
                </a:cubicBezTo>
                <a:cubicBezTo>
                  <a:pt x="21" y="0"/>
                  <a:pt x="21" y="0"/>
                  <a:pt x="21" y="0"/>
                </a:cubicBezTo>
                <a:cubicBezTo>
                  <a:pt x="16" y="2"/>
                  <a:pt x="11" y="8"/>
                  <a:pt x="10" y="10"/>
                </a:cubicBezTo>
                <a:cubicBezTo>
                  <a:pt x="6" y="15"/>
                  <a:pt x="4" y="20"/>
                  <a:pt x="3" y="25"/>
                </a:cubicBezTo>
                <a:cubicBezTo>
                  <a:pt x="0" y="37"/>
                  <a:pt x="5" y="48"/>
                  <a:pt x="9" y="57"/>
                </a:cubicBezTo>
                <a:cubicBezTo>
                  <a:pt x="12" y="61"/>
                  <a:pt x="16" y="64"/>
                  <a:pt x="21" y="65"/>
                </a:cubicBezTo>
                <a:cubicBezTo>
                  <a:pt x="21" y="65"/>
                  <a:pt x="21" y="65"/>
                  <a:pt x="21" y="65"/>
                </a:cubicBezTo>
                <a:cubicBezTo>
                  <a:pt x="21" y="62"/>
                  <a:pt x="21" y="62"/>
                  <a:pt x="21" y="62"/>
                </a:cubicBezTo>
                <a:cubicBezTo>
                  <a:pt x="21" y="60"/>
                  <a:pt x="23" y="58"/>
                  <a:pt x="25" y="58"/>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6" name="Oval 134"/>
          <p:cNvSpPr>
            <a:spLocks noChangeArrowheads="1"/>
          </p:cNvSpPr>
          <p:nvPr/>
        </p:nvSpPr>
        <p:spPr bwMode="auto">
          <a:xfrm>
            <a:off x="7398769" y="1789116"/>
            <a:ext cx="113802" cy="113802"/>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7" name="Freeform 135"/>
          <p:cNvSpPr/>
          <p:nvPr/>
        </p:nvSpPr>
        <p:spPr bwMode="auto">
          <a:xfrm>
            <a:off x="7221613" y="1914650"/>
            <a:ext cx="332020" cy="249895"/>
          </a:xfrm>
          <a:custGeom>
            <a:avLst/>
            <a:gdLst>
              <a:gd name="T0" fmla="*/ 119 w 120"/>
              <a:gd name="T1" fmla="*/ 12 h 90"/>
              <a:gd name="T2" fmla="*/ 116 w 120"/>
              <a:gd name="T3" fmla="*/ 4 h 90"/>
              <a:gd name="T4" fmla="*/ 107 w 120"/>
              <a:gd name="T5" fmla="*/ 0 h 90"/>
              <a:gd name="T6" fmla="*/ 106 w 120"/>
              <a:gd name="T7" fmla="*/ 0 h 90"/>
              <a:gd name="T8" fmla="*/ 55 w 120"/>
              <a:gd name="T9" fmla="*/ 0 h 90"/>
              <a:gd name="T10" fmla="*/ 54 w 120"/>
              <a:gd name="T11" fmla="*/ 0 h 90"/>
              <a:gd name="T12" fmla="*/ 53 w 120"/>
              <a:gd name="T13" fmla="*/ 0 h 90"/>
              <a:gd name="T14" fmla="*/ 51 w 120"/>
              <a:gd name="T15" fmla="*/ 1 h 90"/>
              <a:gd name="T16" fmla="*/ 46 w 120"/>
              <a:gd name="T17" fmla="*/ 5 h 90"/>
              <a:gd name="T18" fmla="*/ 35 w 120"/>
              <a:gd name="T19" fmla="*/ 20 h 90"/>
              <a:gd name="T20" fmla="*/ 20 w 120"/>
              <a:gd name="T21" fmla="*/ 5 h 90"/>
              <a:gd name="T22" fmla="*/ 4 w 120"/>
              <a:gd name="T23" fmla="*/ 5 h 90"/>
              <a:gd name="T24" fmla="*/ 4 w 120"/>
              <a:gd name="T25" fmla="*/ 21 h 90"/>
              <a:gd name="T26" fmla="*/ 28 w 120"/>
              <a:gd name="T27" fmla="*/ 45 h 90"/>
              <a:gd name="T28" fmla="*/ 36 w 120"/>
              <a:gd name="T29" fmla="*/ 48 h 90"/>
              <a:gd name="T30" fmla="*/ 37 w 120"/>
              <a:gd name="T31" fmla="*/ 48 h 90"/>
              <a:gd name="T32" fmla="*/ 45 w 120"/>
              <a:gd name="T33" fmla="*/ 44 h 90"/>
              <a:gd name="T34" fmla="*/ 49 w 120"/>
              <a:gd name="T35" fmla="*/ 39 h 90"/>
              <a:gd name="T36" fmla="*/ 49 w 120"/>
              <a:gd name="T37" fmla="*/ 86 h 90"/>
              <a:gd name="T38" fmla="*/ 53 w 120"/>
              <a:gd name="T39" fmla="*/ 90 h 90"/>
              <a:gd name="T40" fmla="*/ 116 w 120"/>
              <a:gd name="T41" fmla="*/ 90 h 90"/>
              <a:gd name="T42" fmla="*/ 120 w 120"/>
              <a:gd name="T43" fmla="*/ 86 h 90"/>
              <a:gd name="T44" fmla="*/ 119 w 120"/>
              <a:gd name="T45"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0" h="90">
                <a:moveTo>
                  <a:pt x="119" y="12"/>
                </a:moveTo>
                <a:cubicBezTo>
                  <a:pt x="119" y="11"/>
                  <a:pt x="119" y="7"/>
                  <a:pt x="116" y="4"/>
                </a:cubicBezTo>
                <a:cubicBezTo>
                  <a:pt x="113" y="1"/>
                  <a:pt x="109" y="0"/>
                  <a:pt x="107" y="0"/>
                </a:cubicBezTo>
                <a:cubicBezTo>
                  <a:pt x="106" y="0"/>
                  <a:pt x="106" y="0"/>
                  <a:pt x="106" y="0"/>
                </a:cubicBezTo>
                <a:cubicBezTo>
                  <a:pt x="55" y="0"/>
                  <a:pt x="55" y="0"/>
                  <a:pt x="55" y="0"/>
                </a:cubicBezTo>
                <a:cubicBezTo>
                  <a:pt x="55" y="0"/>
                  <a:pt x="55" y="0"/>
                  <a:pt x="54" y="0"/>
                </a:cubicBezTo>
                <a:cubicBezTo>
                  <a:pt x="53" y="0"/>
                  <a:pt x="53" y="0"/>
                  <a:pt x="53" y="0"/>
                </a:cubicBezTo>
                <a:cubicBezTo>
                  <a:pt x="52" y="0"/>
                  <a:pt x="51" y="1"/>
                  <a:pt x="51" y="1"/>
                </a:cubicBezTo>
                <a:cubicBezTo>
                  <a:pt x="49" y="2"/>
                  <a:pt x="47" y="3"/>
                  <a:pt x="46" y="5"/>
                </a:cubicBezTo>
                <a:cubicBezTo>
                  <a:pt x="35" y="20"/>
                  <a:pt x="35" y="20"/>
                  <a:pt x="35" y="20"/>
                </a:cubicBezTo>
                <a:cubicBezTo>
                  <a:pt x="20" y="5"/>
                  <a:pt x="20" y="5"/>
                  <a:pt x="20" y="5"/>
                </a:cubicBezTo>
                <a:cubicBezTo>
                  <a:pt x="16" y="1"/>
                  <a:pt x="9" y="1"/>
                  <a:pt x="4" y="5"/>
                </a:cubicBezTo>
                <a:cubicBezTo>
                  <a:pt x="0" y="9"/>
                  <a:pt x="0" y="17"/>
                  <a:pt x="4" y="21"/>
                </a:cubicBezTo>
                <a:cubicBezTo>
                  <a:pt x="28" y="45"/>
                  <a:pt x="28" y="45"/>
                  <a:pt x="28" y="45"/>
                </a:cubicBezTo>
                <a:cubicBezTo>
                  <a:pt x="30" y="47"/>
                  <a:pt x="33" y="48"/>
                  <a:pt x="36" y="48"/>
                </a:cubicBezTo>
                <a:cubicBezTo>
                  <a:pt x="37" y="48"/>
                  <a:pt x="37" y="48"/>
                  <a:pt x="37" y="48"/>
                </a:cubicBezTo>
                <a:cubicBezTo>
                  <a:pt x="40" y="48"/>
                  <a:pt x="43" y="47"/>
                  <a:pt x="45" y="44"/>
                </a:cubicBezTo>
                <a:cubicBezTo>
                  <a:pt x="49" y="39"/>
                  <a:pt x="49" y="39"/>
                  <a:pt x="49" y="39"/>
                </a:cubicBezTo>
                <a:cubicBezTo>
                  <a:pt x="49" y="86"/>
                  <a:pt x="49" y="86"/>
                  <a:pt x="49" y="86"/>
                </a:cubicBezTo>
                <a:cubicBezTo>
                  <a:pt x="49" y="88"/>
                  <a:pt x="51" y="90"/>
                  <a:pt x="53" y="90"/>
                </a:cubicBezTo>
                <a:cubicBezTo>
                  <a:pt x="116" y="90"/>
                  <a:pt x="116" y="90"/>
                  <a:pt x="116" y="90"/>
                </a:cubicBezTo>
                <a:cubicBezTo>
                  <a:pt x="118" y="90"/>
                  <a:pt x="120" y="88"/>
                  <a:pt x="120" y="86"/>
                </a:cubicBezTo>
                <a:lnTo>
                  <a:pt x="119" y="12"/>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8" name="Freeform 136"/>
          <p:cNvSpPr>
            <a:spLocks noEditPoints="1"/>
          </p:cNvSpPr>
          <p:nvPr/>
        </p:nvSpPr>
        <p:spPr bwMode="auto">
          <a:xfrm>
            <a:off x="7030379" y="1622519"/>
            <a:ext cx="299170" cy="330847"/>
          </a:xfrm>
          <a:custGeom>
            <a:avLst/>
            <a:gdLst>
              <a:gd name="T0" fmla="*/ 105 w 108"/>
              <a:gd name="T1" fmla="*/ 20 h 119"/>
              <a:gd name="T2" fmla="*/ 5 w 108"/>
              <a:gd name="T3" fmla="*/ 1 h 119"/>
              <a:gd name="T4" fmla="*/ 2 w 108"/>
              <a:gd name="T5" fmla="*/ 1 h 119"/>
              <a:gd name="T6" fmla="*/ 0 w 108"/>
              <a:gd name="T7" fmla="*/ 5 h 119"/>
              <a:gd name="T8" fmla="*/ 0 w 108"/>
              <a:gd name="T9" fmla="*/ 115 h 119"/>
              <a:gd name="T10" fmla="*/ 2 w 108"/>
              <a:gd name="T11" fmla="*/ 118 h 119"/>
              <a:gd name="T12" fmla="*/ 4 w 108"/>
              <a:gd name="T13" fmla="*/ 119 h 119"/>
              <a:gd name="T14" fmla="*/ 5 w 108"/>
              <a:gd name="T15" fmla="*/ 119 h 119"/>
              <a:gd name="T16" fmla="*/ 68 w 108"/>
              <a:gd name="T17" fmla="*/ 101 h 119"/>
              <a:gd name="T18" fmla="*/ 56 w 108"/>
              <a:gd name="T19" fmla="*/ 61 h 119"/>
              <a:gd name="T20" fmla="*/ 58 w 108"/>
              <a:gd name="T21" fmla="*/ 56 h 119"/>
              <a:gd name="T22" fmla="*/ 63 w 108"/>
              <a:gd name="T23" fmla="*/ 59 h 119"/>
              <a:gd name="T24" fmla="*/ 76 w 108"/>
              <a:gd name="T25" fmla="*/ 99 h 119"/>
              <a:gd name="T26" fmla="*/ 105 w 108"/>
              <a:gd name="T27" fmla="*/ 90 h 119"/>
              <a:gd name="T28" fmla="*/ 108 w 108"/>
              <a:gd name="T29" fmla="*/ 87 h 119"/>
              <a:gd name="T30" fmla="*/ 108 w 108"/>
              <a:gd name="T31" fmla="*/ 24 h 119"/>
              <a:gd name="T32" fmla="*/ 105 w 108"/>
              <a:gd name="T33" fmla="*/ 20 h 119"/>
              <a:gd name="T34" fmla="*/ 39 w 108"/>
              <a:gd name="T35" fmla="*/ 20 h 119"/>
              <a:gd name="T36" fmla="*/ 50 w 108"/>
              <a:gd name="T37" fmla="*/ 31 h 119"/>
              <a:gd name="T38" fmla="*/ 39 w 108"/>
              <a:gd name="T39" fmla="*/ 42 h 119"/>
              <a:gd name="T40" fmla="*/ 28 w 108"/>
              <a:gd name="T41" fmla="*/ 31 h 119"/>
              <a:gd name="T42" fmla="*/ 39 w 108"/>
              <a:gd name="T43" fmla="*/ 20 h 119"/>
              <a:gd name="T44" fmla="*/ 62 w 108"/>
              <a:gd name="T45" fmla="*/ 42 h 119"/>
              <a:gd name="T46" fmla="*/ 44 w 108"/>
              <a:gd name="T47" fmla="*/ 53 h 119"/>
              <a:gd name="T48" fmla="*/ 44 w 108"/>
              <a:gd name="T49" fmla="*/ 68 h 119"/>
              <a:gd name="T50" fmla="*/ 59 w 108"/>
              <a:gd name="T51" fmla="*/ 82 h 119"/>
              <a:gd name="T52" fmla="*/ 59 w 108"/>
              <a:gd name="T53" fmla="*/ 88 h 119"/>
              <a:gd name="T54" fmla="*/ 56 w 108"/>
              <a:gd name="T55" fmla="*/ 89 h 119"/>
              <a:gd name="T56" fmla="*/ 53 w 108"/>
              <a:gd name="T57" fmla="*/ 88 h 119"/>
              <a:gd name="T58" fmla="*/ 40 w 108"/>
              <a:gd name="T59" fmla="*/ 76 h 119"/>
              <a:gd name="T60" fmla="*/ 27 w 108"/>
              <a:gd name="T61" fmla="*/ 96 h 119"/>
              <a:gd name="T62" fmla="*/ 23 w 108"/>
              <a:gd name="T63" fmla="*/ 98 h 119"/>
              <a:gd name="T64" fmla="*/ 21 w 108"/>
              <a:gd name="T65" fmla="*/ 98 h 119"/>
              <a:gd name="T66" fmla="*/ 20 w 108"/>
              <a:gd name="T67" fmla="*/ 92 h 119"/>
              <a:gd name="T68" fmla="*/ 36 w 108"/>
              <a:gd name="T69" fmla="*/ 68 h 119"/>
              <a:gd name="T70" fmla="*/ 36 w 108"/>
              <a:gd name="T71" fmla="*/ 53 h 119"/>
              <a:gd name="T72" fmla="*/ 17 w 108"/>
              <a:gd name="T73" fmla="*/ 42 h 119"/>
              <a:gd name="T74" fmla="*/ 16 w 108"/>
              <a:gd name="T75" fmla="*/ 37 h 119"/>
              <a:gd name="T76" fmla="*/ 22 w 108"/>
              <a:gd name="T77" fmla="*/ 35 h 119"/>
              <a:gd name="T78" fmla="*/ 39 w 108"/>
              <a:gd name="T79" fmla="*/ 46 h 119"/>
              <a:gd name="T80" fmla="*/ 40 w 108"/>
              <a:gd name="T81" fmla="*/ 46 h 119"/>
              <a:gd name="T82" fmla="*/ 40 w 108"/>
              <a:gd name="T83" fmla="*/ 46 h 119"/>
              <a:gd name="T84" fmla="*/ 57 w 108"/>
              <a:gd name="T85" fmla="*/ 35 h 119"/>
              <a:gd name="T86" fmla="*/ 63 w 108"/>
              <a:gd name="T87" fmla="*/ 37 h 119"/>
              <a:gd name="T88" fmla="*/ 62 w 108"/>
              <a:gd name="T89" fmla="*/ 4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8" h="119">
                <a:moveTo>
                  <a:pt x="105" y="20"/>
                </a:moveTo>
                <a:cubicBezTo>
                  <a:pt x="5" y="1"/>
                  <a:pt x="5" y="1"/>
                  <a:pt x="5" y="1"/>
                </a:cubicBezTo>
                <a:cubicBezTo>
                  <a:pt x="4" y="0"/>
                  <a:pt x="3" y="1"/>
                  <a:pt x="2" y="1"/>
                </a:cubicBezTo>
                <a:cubicBezTo>
                  <a:pt x="1" y="2"/>
                  <a:pt x="0" y="3"/>
                  <a:pt x="0" y="5"/>
                </a:cubicBezTo>
                <a:cubicBezTo>
                  <a:pt x="0" y="115"/>
                  <a:pt x="0" y="115"/>
                  <a:pt x="0" y="115"/>
                </a:cubicBezTo>
                <a:cubicBezTo>
                  <a:pt x="0" y="116"/>
                  <a:pt x="1" y="118"/>
                  <a:pt x="2" y="118"/>
                </a:cubicBezTo>
                <a:cubicBezTo>
                  <a:pt x="3" y="119"/>
                  <a:pt x="3" y="119"/>
                  <a:pt x="4" y="119"/>
                </a:cubicBezTo>
                <a:cubicBezTo>
                  <a:pt x="5" y="119"/>
                  <a:pt x="5" y="119"/>
                  <a:pt x="5" y="119"/>
                </a:cubicBezTo>
                <a:cubicBezTo>
                  <a:pt x="68" y="101"/>
                  <a:pt x="68" y="101"/>
                  <a:pt x="68" y="101"/>
                </a:cubicBezTo>
                <a:cubicBezTo>
                  <a:pt x="56" y="61"/>
                  <a:pt x="56" y="61"/>
                  <a:pt x="56" y="61"/>
                </a:cubicBezTo>
                <a:cubicBezTo>
                  <a:pt x="55" y="59"/>
                  <a:pt x="56" y="57"/>
                  <a:pt x="58" y="56"/>
                </a:cubicBezTo>
                <a:cubicBezTo>
                  <a:pt x="60" y="55"/>
                  <a:pt x="63" y="57"/>
                  <a:pt x="63" y="59"/>
                </a:cubicBezTo>
                <a:cubicBezTo>
                  <a:pt x="76" y="99"/>
                  <a:pt x="76" y="99"/>
                  <a:pt x="76" y="99"/>
                </a:cubicBezTo>
                <a:cubicBezTo>
                  <a:pt x="105" y="90"/>
                  <a:pt x="105" y="90"/>
                  <a:pt x="105" y="90"/>
                </a:cubicBezTo>
                <a:cubicBezTo>
                  <a:pt x="107" y="90"/>
                  <a:pt x="108" y="88"/>
                  <a:pt x="108" y="87"/>
                </a:cubicBezTo>
                <a:cubicBezTo>
                  <a:pt x="108" y="24"/>
                  <a:pt x="108" y="24"/>
                  <a:pt x="108" y="24"/>
                </a:cubicBezTo>
                <a:cubicBezTo>
                  <a:pt x="108" y="22"/>
                  <a:pt x="107" y="20"/>
                  <a:pt x="105" y="20"/>
                </a:cubicBezTo>
                <a:close/>
                <a:moveTo>
                  <a:pt x="39" y="20"/>
                </a:moveTo>
                <a:cubicBezTo>
                  <a:pt x="45" y="20"/>
                  <a:pt x="50" y="25"/>
                  <a:pt x="50" y="31"/>
                </a:cubicBezTo>
                <a:cubicBezTo>
                  <a:pt x="50" y="37"/>
                  <a:pt x="45" y="42"/>
                  <a:pt x="39" y="42"/>
                </a:cubicBezTo>
                <a:cubicBezTo>
                  <a:pt x="33" y="42"/>
                  <a:pt x="28" y="37"/>
                  <a:pt x="28" y="31"/>
                </a:cubicBezTo>
                <a:cubicBezTo>
                  <a:pt x="28" y="25"/>
                  <a:pt x="33" y="20"/>
                  <a:pt x="39" y="20"/>
                </a:cubicBezTo>
                <a:close/>
                <a:moveTo>
                  <a:pt x="62" y="42"/>
                </a:moveTo>
                <a:cubicBezTo>
                  <a:pt x="44" y="53"/>
                  <a:pt x="44" y="53"/>
                  <a:pt x="44" y="53"/>
                </a:cubicBezTo>
                <a:cubicBezTo>
                  <a:pt x="44" y="68"/>
                  <a:pt x="44" y="68"/>
                  <a:pt x="44" y="68"/>
                </a:cubicBezTo>
                <a:cubicBezTo>
                  <a:pt x="59" y="82"/>
                  <a:pt x="59" y="82"/>
                  <a:pt x="59" y="82"/>
                </a:cubicBezTo>
                <a:cubicBezTo>
                  <a:pt x="60" y="83"/>
                  <a:pt x="61" y="86"/>
                  <a:pt x="59" y="88"/>
                </a:cubicBezTo>
                <a:cubicBezTo>
                  <a:pt x="58" y="88"/>
                  <a:pt x="57" y="89"/>
                  <a:pt x="56" y="89"/>
                </a:cubicBezTo>
                <a:cubicBezTo>
                  <a:pt x="55" y="89"/>
                  <a:pt x="54" y="88"/>
                  <a:pt x="53" y="88"/>
                </a:cubicBezTo>
                <a:cubicBezTo>
                  <a:pt x="40" y="76"/>
                  <a:pt x="40" y="76"/>
                  <a:pt x="40" y="76"/>
                </a:cubicBezTo>
                <a:cubicBezTo>
                  <a:pt x="27" y="96"/>
                  <a:pt x="27" y="96"/>
                  <a:pt x="27" y="96"/>
                </a:cubicBezTo>
                <a:cubicBezTo>
                  <a:pt x="26" y="98"/>
                  <a:pt x="25" y="98"/>
                  <a:pt x="23" y="98"/>
                </a:cubicBezTo>
                <a:cubicBezTo>
                  <a:pt x="22" y="98"/>
                  <a:pt x="22" y="98"/>
                  <a:pt x="21" y="98"/>
                </a:cubicBezTo>
                <a:cubicBezTo>
                  <a:pt x="19" y="96"/>
                  <a:pt x="19" y="94"/>
                  <a:pt x="20" y="92"/>
                </a:cubicBezTo>
                <a:cubicBezTo>
                  <a:pt x="36" y="68"/>
                  <a:pt x="36" y="68"/>
                  <a:pt x="36" y="68"/>
                </a:cubicBezTo>
                <a:cubicBezTo>
                  <a:pt x="36" y="53"/>
                  <a:pt x="36" y="53"/>
                  <a:pt x="36" y="53"/>
                </a:cubicBezTo>
                <a:cubicBezTo>
                  <a:pt x="17" y="42"/>
                  <a:pt x="17" y="42"/>
                  <a:pt x="17" y="42"/>
                </a:cubicBezTo>
                <a:cubicBezTo>
                  <a:pt x="15" y="41"/>
                  <a:pt x="15" y="38"/>
                  <a:pt x="16" y="37"/>
                </a:cubicBezTo>
                <a:cubicBezTo>
                  <a:pt x="17" y="35"/>
                  <a:pt x="20" y="34"/>
                  <a:pt x="22" y="35"/>
                </a:cubicBezTo>
                <a:cubicBezTo>
                  <a:pt x="39" y="46"/>
                  <a:pt x="39" y="46"/>
                  <a:pt x="39" y="46"/>
                </a:cubicBezTo>
                <a:cubicBezTo>
                  <a:pt x="39" y="46"/>
                  <a:pt x="39" y="46"/>
                  <a:pt x="40" y="46"/>
                </a:cubicBezTo>
                <a:cubicBezTo>
                  <a:pt x="40" y="46"/>
                  <a:pt x="40" y="46"/>
                  <a:pt x="40" y="46"/>
                </a:cubicBezTo>
                <a:cubicBezTo>
                  <a:pt x="57" y="35"/>
                  <a:pt x="57" y="35"/>
                  <a:pt x="57" y="35"/>
                </a:cubicBezTo>
                <a:cubicBezTo>
                  <a:pt x="59" y="34"/>
                  <a:pt x="62" y="35"/>
                  <a:pt x="63" y="37"/>
                </a:cubicBezTo>
                <a:cubicBezTo>
                  <a:pt x="64" y="38"/>
                  <a:pt x="64" y="41"/>
                  <a:pt x="62" y="42"/>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9" name="Freeform 137"/>
          <p:cNvSpPr/>
          <p:nvPr/>
        </p:nvSpPr>
        <p:spPr bwMode="auto">
          <a:xfrm>
            <a:off x="7218094" y="1897051"/>
            <a:ext cx="36370" cy="50448"/>
          </a:xfrm>
          <a:custGeom>
            <a:avLst/>
            <a:gdLst>
              <a:gd name="T0" fmla="*/ 4 w 13"/>
              <a:gd name="T1" fmla="*/ 15 h 18"/>
              <a:gd name="T2" fmla="*/ 8 w 13"/>
              <a:gd name="T3" fmla="*/ 18 h 18"/>
              <a:gd name="T4" fmla="*/ 9 w 13"/>
              <a:gd name="T5" fmla="*/ 18 h 18"/>
              <a:gd name="T6" fmla="*/ 12 w 13"/>
              <a:gd name="T7" fmla="*/ 13 h 18"/>
              <a:gd name="T8" fmla="*/ 8 w 13"/>
              <a:gd name="T9" fmla="*/ 0 h 18"/>
              <a:gd name="T10" fmla="*/ 0 w 13"/>
              <a:gd name="T11" fmla="*/ 2 h 18"/>
              <a:gd name="T12" fmla="*/ 4 w 13"/>
              <a:gd name="T13" fmla="*/ 15 h 18"/>
            </a:gdLst>
            <a:ahLst/>
            <a:cxnLst>
              <a:cxn ang="0">
                <a:pos x="T0" y="T1"/>
              </a:cxn>
              <a:cxn ang="0">
                <a:pos x="T2" y="T3"/>
              </a:cxn>
              <a:cxn ang="0">
                <a:pos x="T4" y="T5"/>
              </a:cxn>
              <a:cxn ang="0">
                <a:pos x="T6" y="T7"/>
              </a:cxn>
              <a:cxn ang="0">
                <a:pos x="T8" y="T9"/>
              </a:cxn>
              <a:cxn ang="0">
                <a:pos x="T10" y="T11"/>
              </a:cxn>
              <a:cxn ang="0">
                <a:pos x="T12" y="T13"/>
              </a:cxn>
            </a:cxnLst>
            <a:rect l="0" t="0" r="r" b="b"/>
            <a:pathLst>
              <a:path w="13" h="18">
                <a:moveTo>
                  <a:pt x="4" y="15"/>
                </a:moveTo>
                <a:cubicBezTo>
                  <a:pt x="5" y="17"/>
                  <a:pt x="6" y="18"/>
                  <a:pt x="8" y="18"/>
                </a:cubicBezTo>
                <a:cubicBezTo>
                  <a:pt x="9" y="18"/>
                  <a:pt x="9" y="18"/>
                  <a:pt x="9" y="18"/>
                </a:cubicBezTo>
                <a:cubicBezTo>
                  <a:pt x="11" y="17"/>
                  <a:pt x="13" y="15"/>
                  <a:pt x="12" y="13"/>
                </a:cubicBezTo>
                <a:cubicBezTo>
                  <a:pt x="8" y="0"/>
                  <a:pt x="8" y="0"/>
                  <a:pt x="8" y="0"/>
                </a:cubicBezTo>
                <a:cubicBezTo>
                  <a:pt x="0" y="2"/>
                  <a:pt x="0" y="2"/>
                  <a:pt x="0" y="2"/>
                </a:cubicBezTo>
                <a:lnTo>
                  <a:pt x="4" y="15"/>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0" name="Freeform 139"/>
          <p:cNvSpPr/>
          <p:nvPr/>
        </p:nvSpPr>
        <p:spPr bwMode="auto">
          <a:xfrm>
            <a:off x="4181408" y="3758739"/>
            <a:ext cx="569913" cy="23813"/>
          </a:xfrm>
          <a:custGeom>
            <a:avLst/>
            <a:gdLst>
              <a:gd name="T0" fmla="*/ 190 w 194"/>
              <a:gd name="T1" fmla="*/ 8 h 8"/>
              <a:gd name="T2" fmla="*/ 4 w 194"/>
              <a:gd name="T3" fmla="*/ 8 h 8"/>
              <a:gd name="T4" fmla="*/ 0 w 194"/>
              <a:gd name="T5" fmla="*/ 4 h 8"/>
              <a:gd name="T6" fmla="*/ 4 w 194"/>
              <a:gd name="T7" fmla="*/ 0 h 8"/>
              <a:gd name="T8" fmla="*/ 190 w 194"/>
              <a:gd name="T9" fmla="*/ 0 h 8"/>
              <a:gd name="T10" fmla="*/ 194 w 194"/>
              <a:gd name="T11" fmla="*/ 4 h 8"/>
              <a:gd name="T12" fmla="*/ 190 w 194"/>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194" h="8">
                <a:moveTo>
                  <a:pt x="190" y="8"/>
                </a:moveTo>
                <a:cubicBezTo>
                  <a:pt x="4" y="8"/>
                  <a:pt x="4" y="8"/>
                  <a:pt x="4" y="8"/>
                </a:cubicBezTo>
                <a:cubicBezTo>
                  <a:pt x="2" y="8"/>
                  <a:pt x="0" y="6"/>
                  <a:pt x="0" y="4"/>
                </a:cubicBezTo>
                <a:cubicBezTo>
                  <a:pt x="0" y="2"/>
                  <a:pt x="2" y="0"/>
                  <a:pt x="4" y="0"/>
                </a:cubicBezTo>
                <a:cubicBezTo>
                  <a:pt x="190" y="0"/>
                  <a:pt x="190" y="0"/>
                  <a:pt x="190" y="0"/>
                </a:cubicBezTo>
                <a:cubicBezTo>
                  <a:pt x="193" y="0"/>
                  <a:pt x="194" y="2"/>
                  <a:pt x="194" y="4"/>
                </a:cubicBezTo>
                <a:cubicBezTo>
                  <a:pt x="194" y="6"/>
                  <a:pt x="193" y="8"/>
                  <a:pt x="190" y="8"/>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1" name="Freeform 140"/>
          <p:cNvSpPr/>
          <p:nvPr/>
        </p:nvSpPr>
        <p:spPr bwMode="auto">
          <a:xfrm>
            <a:off x="4181408" y="3803189"/>
            <a:ext cx="569913" cy="23813"/>
          </a:xfrm>
          <a:custGeom>
            <a:avLst/>
            <a:gdLst>
              <a:gd name="T0" fmla="*/ 190 w 194"/>
              <a:gd name="T1" fmla="*/ 8 h 8"/>
              <a:gd name="T2" fmla="*/ 4 w 194"/>
              <a:gd name="T3" fmla="*/ 8 h 8"/>
              <a:gd name="T4" fmla="*/ 0 w 194"/>
              <a:gd name="T5" fmla="*/ 4 h 8"/>
              <a:gd name="T6" fmla="*/ 4 w 194"/>
              <a:gd name="T7" fmla="*/ 0 h 8"/>
              <a:gd name="T8" fmla="*/ 190 w 194"/>
              <a:gd name="T9" fmla="*/ 0 h 8"/>
              <a:gd name="T10" fmla="*/ 194 w 194"/>
              <a:gd name="T11" fmla="*/ 4 h 8"/>
              <a:gd name="T12" fmla="*/ 190 w 194"/>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194" h="8">
                <a:moveTo>
                  <a:pt x="190" y="8"/>
                </a:moveTo>
                <a:cubicBezTo>
                  <a:pt x="4" y="8"/>
                  <a:pt x="4" y="8"/>
                  <a:pt x="4" y="8"/>
                </a:cubicBezTo>
                <a:cubicBezTo>
                  <a:pt x="2" y="8"/>
                  <a:pt x="0" y="6"/>
                  <a:pt x="0" y="4"/>
                </a:cubicBezTo>
                <a:cubicBezTo>
                  <a:pt x="0" y="2"/>
                  <a:pt x="2" y="0"/>
                  <a:pt x="4" y="0"/>
                </a:cubicBezTo>
                <a:cubicBezTo>
                  <a:pt x="190" y="0"/>
                  <a:pt x="190" y="0"/>
                  <a:pt x="190" y="0"/>
                </a:cubicBezTo>
                <a:cubicBezTo>
                  <a:pt x="193" y="0"/>
                  <a:pt x="194" y="2"/>
                  <a:pt x="194" y="4"/>
                </a:cubicBezTo>
                <a:cubicBezTo>
                  <a:pt x="194" y="6"/>
                  <a:pt x="193" y="8"/>
                  <a:pt x="190" y="8"/>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2" name="Freeform 141"/>
          <p:cNvSpPr>
            <a:spLocks noEditPoints="1"/>
          </p:cNvSpPr>
          <p:nvPr/>
        </p:nvSpPr>
        <p:spPr bwMode="auto">
          <a:xfrm>
            <a:off x="4181408" y="3353926"/>
            <a:ext cx="569913" cy="387350"/>
          </a:xfrm>
          <a:custGeom>
            <a:avLst/>
            <a:gdLst>
              <a:gd name="T0" fmla="*/ 142 w 194"/>
              <a:gd name="T1" fmla="*/ 30 h 132"/>
              <a:gd name="T2" fmla="*/ 149 w 194"/>
              <a:gd name="T3" fmla="*/ 26 h 132"/>
              <a:gd name="T4" fmla="*/ 96 w 194"/>
              <a:gd name="T5" fmla="*/ 1 h 132"/>
              <a:gd name="T6" fmla="*/ 50 w 194"/>
              <a:gd name="T7" fmla="*/ 30 h 132"/>
              <a:gd name="T8" fmla="*/ 4 w 194"/>
              <a:gd name="T9" fmla="*/ 57 h 132"/>
              <a:gd name="T10" fmla="*/ 4 w 194"/>
              <a:gd name="T11" fmla="*/ 132 h 132"/>
              <a:gd name="T12" fmla="*/ 82 w 194"/>
              <a:gd name="T13" fmla="*/ 86 h 132"/>
              <a:gd name="T14" fmla="*/ 116 w 194"/>
              <a:gd name="T15" fmla="*/ 132 h 132"/>
              <a:gd name="T16" fmla="*/ 194 w 194"/>
              <a:gd name="T17" fmla="*/ 61 h 132"/>
              <a:gd name="T18" fmla="*/ 23 w 194"/>
              <a:gd name="T19" fmla="*/ 121 h 132"/>
              <a:gd name="T20" fmla="*/ 23 w 194"/>
              <a:gd name="T21" fmla="*/ 101 h 132"/>
              <a:gd name="T22" fmla="*/ 27 w 194"/>
              <a:gd name="T23" fmla="*/ 90 h 132"/>
              <a:gd name="T24" fmla="*/ 19 w 194"/>
              <a:gd name="T25" fmla="*/ 79 h 132"/>
              <a:gd name="T26" fmla="*/ 27 w 194"/>
              <a:gd name="T27" fmla="*/ 90 h 132"/>
              <a:gd name="T28" fmla="*/ 36 w 194"/>
              <a:gd name="T29" fmla="*/ 117 h 132"/>
              <a:gd name="T30" fmla="*/ 44 w 194"/>
              <a:gd name="T31" fmla="*/ 105 h 132"/>
              <a:gd name="T32" fmla="*/ 40 w 194"/>
              <a:gd name="T33" fmla="*/ 94 h 132"/>
              <a:gd name="T34" fmla="*/ 40 w 194"/>
              <a:gd name="T35" fmla="*/ 75 h 132"/>
              <a:gd name="T36" fmla="*/ 62 w 194"/>
              <a:gd name="T37" fmla="*/ 117 h 132"/>
              <a:gd name="T38" fmla="*/ 54 w 194"/>
              <a:gd name="T39" fmla="*/ 105 h 132"/>
              <a:gd name="T40" fmla="*/ 62 w 194"/>
              <a:gd name="T41" fmla="*/ 117 h 132"/>
              <a:gd name="T42" fmla="*/ 54 w 194"/>
              <a:gd name="T43" fmla="*/ 90 h 132"/>
              <a:gd name="T44" fmla="*/ 62 w 194"/>
              <a:gd name="T45" fmla="*/ 79 h 132"/>
              <a:gd name="T46" fmla="*/ 80 w 194"/>
              <a:gd name="T47" fmla="*/ 72 h 132"/>
              <a:gd name="T48" fmla="*/ 80 w 194"/>
              <a:gd name="T49" fmla="*/ 53 h 132"/>
              <a:gd name="T50" fmla="*/ 84 w 194"/>
              <a:gd name="T51" fmla="*/ 42 h 132"/>
              <a:gd name="T52" fmla="*/ 76 w 194"/>
              <a:gd name="T53" fmla="*/ 30 h 132"/>
              <a:gd name="T54" fmla="*/ 84 w 194"/>
              <a:gd name="T55" fmla="*/ 42 h 132"/>
              <a:gd name="T56" fmla="*/ 93 w 194"/>
              <a:gd name="T57" fmla="*/ 68 h 132"/>
              <a:gd name="T58" fmla="*/ 101 w 194"/>
              <a:gd name="T59" fmla="*/ 57 h 132"/>
              <a:gd name="T60" fmla="*/ 97 w 194"/>
              <a:gd name="T61" fmla="*/ 46 h 132"/>
              <a:gd name="T62" fmla="*/ 97 w 194"/>
              <a:gd name="T63" fmla="*/ 26 h 132"/>
              <a:gd name="T64" fmla="*/ 119 w 194"/>
              <a:gd name="T65" fmla="*/ 68 h 132"/>
              <a:gd name="T66" fmla="*/ 111 w 194"/>
              <a:gd name="T67" fmla="*/ 57 h 132"/>
              <a:gd name="T68" fmla="*/ 119 w 194"/>
              <a:gd name="T69" fmla="*/ 68 h 132"/>
              <a:gd name="T70" fmla="*/ 111 w 194"/>
              <a:gd name="T71" fmla="*/ 42 h 132"/>
              <a:gd name="T72" fmla="*/ 119 w 194"/>
              <a:gd name="T73" fmla="*/ 30 h 132"/>
              <a:gd name="T74" fmla="*/ 137 w 194"/>
              <a:gd name="T75" fmla="*/ 121 h 132"/>
              <a:gd name="T76" fmla="*/ 137 w 194"/>
              <a:gd name="T77" fmla="*/ 101 h 132"/>
              <a:gd name="T78" fmla="*/ 141 w 194"/>
              <a:gd name="T79" fmla="*/ 90 h 132"/>
              <a:gd name="T80" fmla="*/ 133 w 194"/>
              <a:gd name="T81" fmla="*/ 79 h 132"/>
              <a:gd name="T82" fmla="*/ 141 w 194"/>
              <a:gd name="T83" fmla="*/ 90 h 132"/>
              <a:gd name="T84" fmla="*/ 151 w 194"/>
              <a:gd name="T85" fmla="*/ 117 h 132"/>
              <a:gd name="T86" fmla="*/ 159 w 194"/>
              <a:gd name="T87" fmla="*/ 105 h 132"/>
              <a:gd name="T88" fmla="*/ 155 w 194"/>
              <a:gd name="T89" fmla="*/ 94 h 132"/>
              <a:gd name="T90" fmla="*/ 155 w 194"/>
              <a:gd name="T91" fmla="*/ 75 h 132"/>
              <a:gd name="T92" fmla="*/ 176 w 194"/>
              <a:gd name="T93" fmla="*/ 117 h 132"/>
              <a:gd name="T94" fmla="*/ 168 w 194"/>
              <a:gd name="T95" fmla="*/ 105 h 132"/>
              <a:gd name="T96" fmla="*/ 176 w 194"/>
              <a:gd name="T97" fmla="*/ 117 h 132"/>
              <a:gd name="T98" fmla="*/ 168 w 194"/>
              <a:gd name="T99" fmla="*/ 90 h 132"/>
              <a:gd name="T100" fmla="*/ 176 w 194"/>
              <a:gd name="T101" fmla="*/ 79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4" h="132">
                <a:moveTo>
                  <a:pt x="190" y="57"/>
                </a:moveTo>
                <a:cubicBezTo>
                  <a:pt x="142" y="57"/>
                  <a:pt x="142" y="57"/>
                  <a:pt x="142" y="57"/>
                </a:cubicBezTo>
                <a:cubicBezTo>
                  <a:pt x="142" y="30"/>
                  <a:pt x="142" y="30"/>
                  <a:pt x="142" y="30"/>
                </a:cubicBezTo>
                <a:cubicBezTo>
                  <a:pt x="145" y="30"/>
                  <a:pt x="145" y="30"/>
                  <a:pt x="145" y="30"/>
                </a:cubicBezTo>
                <a:cubicBezTo>
                  <a:pt x="145" y="30"/>
                  <a:pt x="145" y="30"/>
                  <a:pt x="145" y="30"/>
                </a:cubicBezTo>
                <a:cubicBezTo>
                  <a:pt x="147" y="30"/>
                  <a:pt x="149" y="28"/>
                  <a:pt x="149" y="26"/>
                </a:cubicBezTo>
                <a:cubicBezTo>
                  <a:pt x="149" y="24"/>
                  <a:pt x="148" y="23"/>
                  <a:pt x="146" y="22"/>
                </a:cubicBezTo>
                <a:cubicBezTo>
                  <a:pt x="99" y="1"/>
                  <a:pt x="99" y="1"/>
                  <a:pt x="99" y="1"/>
                </a:cubicBezTo>
                <a:cubicBezTo>
                  <a:pt x="98" y="0"/>
                  <a:pt x="97" y="0"/>
                  <a:pt x="96" y="1"/>
                </a:cubicBezTo>
                <a:cubicBezTo>
                  <a:pt x="48" y="22"/>
                  <a:pt x="48" y="22"/>
                  <a:pt x="48" y="22"/>
                </a:cubicBezTo>
                <a:cubicBezTo>
                  <a:pt x="46" y="23"/>
                  <a:pt x="45" y="25"/>
                  <a:pt x="46" y="27"/>
                </a:cubicBezTo>
                <a:cubicBezTo>
                  <a:pt x="46" y="29"/>
                  <a:pt x="48" y="30"/>
                  <a:pt x="50" y="30"/>
                </a:cubicBezTo>
                <a:cubicBezTo>
                  <a:pt x="53" y="30"/>
                  <a:pt x="53" y="30"/>
                  <a:pt x="53" y="30"/>
                </a:cubicBezTo>
                <a:cubicBezTo>
                  <a:pt x="53" y="57"/>
                  <a:pt x="53" y="57"/>
                  <a:pt x="53" y="57"/>
                </a:cubicBezTo>
                <a:cubicBezTo>
                  <a:pt x="4" y="57"/>
                  <a:pt x="4" y="57"/>
                  <a:pt x="4" y="57"/>
                </a:cubicBezTo>
                <a:cubicBezTo>
                  <a:pt x="2" y="57"/>
                  <a:pt x="0" y="59"/>
                  <a:pt x="0" y="61"/>
                </a:cubicBezTo>
                <a:cubicBezTo>
                  <a:pt x="0" y="128"/>
                  <a:pt x="0" y="128"/>
                  <a:pt x="0" y="128"/>
                </a:cubicBezTo>
                <a:cubicBezTo>
                  <a:pt x="0" y="130"/>
                  <a:pt x="2" y="132"/>
                  <a:pt x="4" y="132"/>
                </a:cubicBezTo>
                <a:cubicBezTo>
                  <a:pt x="78" y="132"/>
                  <a:pt x="78" y="132"/>
                  <a:pt x="78" y="132"/>
                </a:cubicBezTo>
                <a:cubicBezTo>
                  <a:pt x="78" y="90"/>
                  <a:pt x="78" y="90"/>
                  <a:pt x="78" y="90"/>
                </a:cubicBezTo>
                <a:cubicBezTo>
                  <a:pt x="78" y="88"/>
                  <a:pt x="80" y="86"/>
                  <a:pt x="82" y="86"/>
                </a:cubicBezTo>
                <a:cubicBezTo>
                  <a:pt x="112" y="86"/>
                  <a:pt x="112" y="86"/>
                  <a:pt x="112" y="86"/>
                </a:cubicBezTo>
                <a:cubicBezTo>
                  <a:pt x="115" y="86"/>
                  <a:pt x="116" y="88"/>
                  <a:pt x="116" y="90"/>
                </a:cubicBezTo>
                <a:cubicBezTo>
                  <a:pt x="116" y="132"/>
                  <a:pt x="116" y="132"/>
                  <a:pt x="116" y="132"/>
                </a:cubicBezTo>
                <a:cubicBezTo>
                  <a:pt x="190" y="132"/>
                  <a:pt x="190" y="132"/>
                  <a:pt x="190" y="132"/>
                </a:cubicBezTo>
                <a:cubicBezTo>
                  <a:pt x="193" y="132"/>
                  <a:pt x="194" y="130"/>
                  <a:pt x="194" y="128"/>
                </a:cubicBezTo>
                <a:cubicBezTo>
                  <a:pt x="194" y="61"/>
                  <a:pt x="194" y="61"/>
                  <a:pt x="194" y="61"/>
                </a:cubicBezTo>
                <a:cubicBezTo>
                  <a:pt x="194" y="59"/>
                  <a:pt x="193" y="57"/>
                  <a:pt x="190" y="57"/>
                </a:cubicBezTo>
                <a:close/>
                <a:moveTo>
                  <a:pt x="27" y="117"/>
                </a:moveTo>
                <a:cubicBezTo>
                  <a:pt x="27" y="119"/>
                  <a:pt x="25" y="121"/>
                  <a:pt x="23" y="121"/>
                </a:cubicBezTo>
                <a:cubicBezTo>
                  <a:pt x="20" y="121"/>
                  <a:pt x="19" y="119"/>
                  <a:pt x="19" y="117"/>
                </a:cubicBezTo>
                <a:cubicBezTo>
                  <a:pt x="19" y="105"/>
                  <a:pt x="19" y="105"/>
                  <a:pt x="19" y="105"/>
                </a:cubicBezTo>
                <a:cubicBezTo>
                  <a:pt x="19" y="103"/>
                  <a:pt x="20" y="101"/>
                  <a:pt x="23" y="101"/>
                </a:cubicBezTo>
                <a:cubicBezTo>
                  <a:pt x="25" y="101"/>
                  <a:pt x="27" y="103"/>
                  <a:pt x="27" y="105"/>
                </a:cubicBezTo>
                <a:lnTo>
                  <a:pt x="27" y="117"/>
                </a:lnTo>
                <a:close/>
                <a:moveTo>
                  <a:pt x="27" y="90"/>
                </a:moveTo>
                <a:cubicBezTo>
                  <a:pt x="27" y="92"/>
                  <a:pt x="25" y="94"/>
                  <a:pt x="23" y="94"/>
                </a:cubicBezTo>
                <a:cubicBezTo>
                  <a:pt x="20" y="94"/>
                  <a:pt x="19" y="92"/>
                  <a:pt x="19" y="90"/>
                </a:cubicBezTo>
                <a:cubicBezTo>
                  <a:pt x="19" y="79"/>
                  <a:pt x="19" y="79"/>
                  <a:pt x="19" y="79"/>
                </a:cubicBezTo>
                <a:cubicBezTo>
                  <a:pt x="19" y="76"/>
                  <a:pt x="20" y="75"/>
                  <a:pt x="23" y="75"/>
                </a:cubicBezTo>
                <a:cubicBezTo>
                  <a:pt x="25" y="75"/>
                  <a:pt x="27" y="76"/>
                  <a:pt x="27" y="79"/>
                </a:cubicBezTo>
                <a:lnTo>
                  <a:pt x="27" y="90"/>
                </a:lnTo>
                <a:close/>
                <a:moveTo>
                  <a:pt x="44" y="117"/>
                </a:moveTo>
                <a:cubicBezTo>
                  <a:pt x="44" y="119"/>
                  <a:pt x="42" y="121"/>
                  <a:pt x="40" y="121"/>
                </a:cubicBezTo>
                <a:cubicBezTo>
                  <a:pt x="38" y="121"/>
                  <a:pt x="36" y="119"/>
                  <a:pt x="36" y="117"/>
                </a:cubicBezTo>
                <a:cubicBezTo>
                  <a:pt x="36" y="105"/>
                  <a:pt x="36" y="105"/>
                  <a:pt x="36" y="105"/>
                </a:cubicBezTo>
                <a:cubicBezTo>
                  <a:pt x="36" y="103"/>
                  <a:pt x="38" y="101"/>
                  <a:pt x="40" y="101"/>
                </a:cubicBezTo>
                <a:cubicBezTo>
                  <a:pt x="42" y="101"/>
                  <a:pt x="44" y="103"/>
                  <a:pt x="44" y="105"/>
                </a:cubicBezTo>
                <a:lnTo>
                  <a:pt x="44" y="117"/>
                </a:lnTo>
                <a:close/>
                <a:moveTo>
                  <a:pt x="44" y="90"/>
                </a:moveTo>
                <a:cubicBezTo>
                  <a:pt x="44" y="92"/>
                  <a:pt x="42" y="94"/>
                  <a:pt x="40" y="94"/>
                </a:cubicBezTo>
                <a:cubicBezTo>
                  <a:pt x="38" y="94"/>
                  <a:pt x="36" y="92"/>
                  <a:pt x="36" y="90"/>
                </a:cubicBezTo>
                <a:cubicBezTo>
                  <a:pt x="36" y="79"/>
                  <a:pt x="36" y="79"/>
                  <a:pt x="36" y="79"/>
                </a:cubicBezTo>
                <a:cubicBezTo>
                  <a:pt x="36" y="76"/>
                  <a:pt x="38" y="75"/>
                  <a:pt x="40" y="75"/>
                </a:cubicBezTo>
                <a:cubicBezTo>
                  <a:pt x="42" y="75"/>
                  <a:pt x="44" y="76"/>
                  <a:pt x="44" y="79"/>
                </a:cubicBezTo>
                <a:lnTo>
                  <a:pt x="44" y="90"/>
                </a:lnTo>
                <a:close/>
                <a:moveTo>
                  <a:pt x="62" y="117"/>
                </a:moveTo>
                <a:cubicBezTo>
                  <a:pt x="62" y="119"/>
                  <a:pt x="60" y="121"/>
                  <a:pt x="58" y="121"/>
                </a:cubicBezTo>
                <a:cubicBezTo>
                  <a:pt x="56" y="121"/>
                  <a:pt x="54" y="119"/>
                  <a:pt x="54" y="117"/>
                </a:cubicBezTo>
                <a:cubicBezTo>
                  <a:pt x="54" y="105"/>
                  <a:pt x="54" y="105"/>
                  <a:pt x="54" y="105"/>
                </a:cubicBezTo>
                <a:cubicBezTo>
                  <a:pt x="54" y="103"/>
                  <a:pt x="56" y="101"/>
                  <a:pt x="58" y="101"/>
                </a:cubicBezTo>
                <a:cubicBezTo>
                  <a:pt x="60" y="101"/>
                  <a:pt x="62" y="103"/>
                  <a:pt x="62" y="105"/>
                </a:cubicBezTo>
                <a:lnTo>
                  <a:pt x="62" y="117"/>
                </a:lnTo>
                <a:close/>
                <a:moveTo>
                  <a:pt x="62" y="90"/>
                </a:moveTo>
                <a:cubicBezTo>
                  <a:pt x="62" y="92"/>
                  <a:pt x="60" y="94"/>
                  <a:pt x="58" y="94"/>
                </a:cubicBezTo>
                <a:cubicBezTo>
                  <a:pt x="56" y="94"/>
                  <a:pt x="54" y="92"/>
                  <a:pt x="54" y="90"/>
                </a:cubicBezTo>
                <a:cubicBezTo>
                  <a:pt x="54" y="79"/>
                  <a:pt x="54" y="79"/>
                  <a:pt x="54" y="79"/>
                </a:cubicBezTo>
                <a:cubicBezTo>
                  <a:pt x="54" y="76"/>
                  <a:pt x="56" y="75"/>
                  <a:pt x="58" y="75"/>
                </a:cubicBezTo>
                <a:cubicBezTo>
                  <a:pt x="60" y="75"/>
                  <a:pt x="62" y="76"/>
                  <a:pt x="62" y="79"/>
                </a:cubicBezTo>
                <a:lnTo>
                  <a:pt x="62" y="90"/>
                </a:lnTo>
                <a:close/>
                <a:moveTo>
                  <a:pt x="84" y="68"/>
                </a:moveTo>
                <a:cubicBezTo>
                  <a:pt x="84" y="70"/>
                  <a:pt x="82" y="72"/>
                  <a:pt x="80" y="72"/>
                </a:cubicBezTo>
                <a:cubicBezTo>
                  <a:pt x="78" y="72"/>
                  <a:pt x="76" y="70"/>
                  <a:pt x="76" y="68"/>
                </a:cubicBezTo>
                <a:cubicBezTo>
                  <a:pt x="76" y="57"/>
                  <a:pt x="76" y="57"/>
                  <a:pt x="76" y="57"/>
                </a:cubicBezTo>
                <a:cubicBezTo>
                  <a:pt x="76" y="55"/>
                  <a:pt x="78" y="53"/>
                  <a:pt x="80" y="53"/>
                </a:cubicBezTo>
                <a:cubicBezTo>
                  <a:pt x="82" y="53"/>
                  <a:pt x="84" y="55"/>
                  <a:pt x="84" y="57"/>
                </a:cubicBezTo>
                <a:lnTo>
                  <a:pt x="84" y="68"/>
                </a:lnTo>
                <a:close/>
                <a:moveTo>
                  <a:pt x="84" y="42"/>
                </a:moveTo>
                <a:cubicBezTo>
                  <a:pt x="84" y="44"/>
                  <a:pt x="82" y="46"/>
                  <a:pt x="80" y="46"/>
                </a:cubicBezTo>
                <a:cubicBezTo>
                  <a:pt x="78" y="46"/>
                  <a:pt x="76" y="44"/>
                  <a:pt x="76" y="42"/>
                </a:cubicBezTo>
                <a:cubicBezTo>
                  <a:pt x="76" y="30"/>
                  <a:pt x="76" y="30"/>
                  <a:pt x="76" y="30"/>
                </a:cubicBezTo>
                <a:cubicBezTo>
                  <a:pt x="76" y="28"/>
                  <a:pt x="78" y="26"/>
                  <a:pt x="80" y="26"/>
                </a:cubicBezTo>
                <a:cubicBezTo>
                  <a:pt x="82" y="26"/>
                  <a:pt x="84" y="28"/>
                  <a:pt x="84" y="30"/>
                </a:cubicBezTo>
                <a:lnTo>
                  <a:pt x="84" y="42"/>
                </a:lnTo>
                <a:close/>
                <a:moveTo>
                  <a:pt x="101" y="68"/>
                </a:moveTo>
                <a:cubicBezTo>
                  <a:pt x="101" y="70"/>
                  <a:pt x="100" y="72"/>
                  <a:pt x="97" y="72"/>
                </a:cubicBezTo>
                <a:cubicBezTo>
                  <a:pt x="95" y="72"/>
                  <a:pt x="93" y="70"/>
                  <a:pt x="93" y="68"/>
                </a:cubicBezTo>
                <a:cubicBezTo>
                  <a:pt x="93" y="57"/>
                  <a:pt x="93" y="57"/>
                  <a:pt x="93" y="57"/>
                </a:cubicBezTo>
                <a:cubicBezTo>
                  <a:pt x="93" y="55"/>
                  <a:pt x="95" y="53"/>
                  <a:pt x="97" y="53"/>
                </a:cubicBezTo>
                <a:cubicBezTo>
                  <a:pt x="100" y="53"/>
                  <a:pt x="101" y="55"/>
                  <a:pt x="101" y="57"/>
                </a:cubicBezTo>
                <a:lnTo>
                  <a:pt x="101" y="68"/>
                </a:lnTo>
                <a:close/>
                <a:moveTo>
                  <a:pt x="101" y="42"/>
                </a:moveTo>
                <a:cubicBezTo>
                  <a:pt x="101" y="44"/>
                  <a:pt x="100" y="46"/>
                  <a:pt x="97" y="46"/>
                </a:cubicBezTo>
                <a:cubicBezTo>
                  <a:pt x="95" y="46"/>
                  <a:pt x="93" y="44"/>
                  <a:pt x="93" y="42"/>
                </a:cubicBezTo>
                <a:cubicBezTo>
                  <a:pt x="93" y="30"/>
                  <a:pt x="93" y="30"/>
                  <a:pt x="93" y="30"/>
                </a:cubicBezTo>
                <a:cubicBezTo>
                  <a:pt x="93" y="28"/>
                  <a:pt x="95" y="26"/>
                  <a:pt x="97" y="26"/>
                </a:cubicBezTo>
                <a:cubicBezTo>
                  <a:pt x="100" y="26"/>
                  <a:pt x="101" y="28"/>
                  <a:pt x="101" y="30"/>
                </a:cubicBezTo>
                <a:lnTo>
                  <a:pt x="101" y="42"/>
                </a:lnTo>
                <a:close/>
                <a:moveTo>
                  <a:pt x="119" y="68"/>
                </a:moveTo>
                <a:cubicBezTo>
                  <a:pt x="119" y="70"/>
                  <a:pt x="117" y="72"/>
                  <a:pt x="115" y="72"/>
                </a:cubicBezTo>
                <a:cubicBezTo>
                  <a:pt x="113" y="72"/>
                  <a:pt x="111" y="70"/>
                  <a:pt x="111" y="68"/>
                </a:cubicBezTo>
                <a:cubicBezTo>
                  <a:pt x="111" y="57"/>
                  <a:pt x="111" y="57"/>
                  <a:pt x="111" y="57"/>
                </a:cubicBezTo>
                <a:cubicBezTo>
                  <a:pt x="111" y="55"/>
                  <a:pt x="113" y="53"/>
                  <a:pt x="115" y="53"/>
                </a:cubicBezTo>
                <a:cubicBezTo>
                  <a:pt x="117" y="53"/>
                  <a:pt x="119" y="55"/>
                  <a:pt x="119" y="57"/>
                </a:cubicBezTo>
                <a:lnTo>
                  <a:pt x="119" y="68"/>
                </a:lnTo>
                <a:close/>
                <a:moveTo>
                  <a:pt x="119" y="42"/>
                </a:moveTo>
                <a:cubicBezTo>
                  <a:pt x="119" y="44"/>
                  <a:pt x="117" y="46"/>
                  <a:pt x="115" y="46"/>
                </a:cubicBezTo>
                <a:cubicBezTo>
                  <a:pt x="113" y="46"/>
                  <a:pt x="111" y="44"/>
                  <a:pt x="111" y="42"/>
                </a:cubicBezTo>
                <a:cubicBezTo>
                  <a:pt x="111" y="30"/>
                  <a:pt x="111" y="30"/>
                  <a:pt x="111" y="30"/>
                </a:cubicBezTo>
                <a:cubicBezTo>
                  <a:pt x="111" y="28"/>
                  <a:pt x="113" y="26"/>
                  <a:pt x="115" y="26"/>
                </a:cubicBezTo>
                <a:cubicBezTo>
                  <a:pt x="117" y="26"/>
                  <a:pt x="119" y="28"/>
                  <a:pt x="119" y="30"/>
                </a:cubicBezTo>
                <a:lnTo>
                  <a:pt x="119" y="42"/>
                </a:lnTo>
                <a:close/>
                <a:moveTo>
                  <a:pt x="141" y="117"/>
                </a:moveTo>
                <a:cubicBezTo>
                  <a:pt x="141" y="119"/>
                  <a:pt x="139" y="121"/>
                  <a:pt x="137" y="121"/>
                </a:cubicBezTo>
                <a:cubicBezTo>
                  <a:pt x="135" y="121"/>
                  <a:pt x="133" y="119"/>
                  <a:pt x="133" y="117"/>
                </a:cubicBezTo>
                <a:cubicBezTo>
                  <a:pt x="133" y="105"/>
                  <a:pt x="133" y="105"/>
                  <a:pt x="133" y="105"/>
                </a:cubicBezTo>
                <a:cubicBezTo>
                  <a:pt x="133" y="103"/>
                  <a:pt x="135" y="101"/>
                  <a:pt x="137" y="101"/>
                </a:cubicBezTo>
                <a:cubicBezTo>
                  <a:pt x="139" y="101"/>
                  <a:pt x="141" y="103"/>
                  <a:pt x="141" y="105"/>
                </a:cubicBezTo>
                <a:lnTo>
                  <a:pt x="141" y="117"/>
                </a:lnTo>
                <a:close/>
                <a:moveTo>
                  <a:pt x="141" y="90"/>
                </a:moveTo>
                <a:cubicBezTo>
                  <a:pt x="141" y="92"/>
                  <a:pt x="139" y="94"/>
                  <a:pt x="137" y="94"/>
                </a:cubicBezTo>
                <a:cubicBezTo>
                  <a:pt x="135" y="94"/>
                  <a:pt x="133" y="92"/>
                  <a:pt x="133" y="90"/>
                </a:cubicBezTo>
                <a:cubicBezTo>
                  <a:pt x="133" y="79"/>
                  <a:pt x="133" y="79"/>
                  <a:pt x="133" y="79"/>
                </a:cubicBezTo>
                <a:cubicBezTo>
                  <a:pt x="133" y="76"/>
                  <a:pt x="135" y="75"/>
                  <a:pt x="137" y="75"/>
                </a:cubicBezTo>
                <a:cubicBezTo>
                  <a:pt x="139" y="75"/>
                  <a:pt x="141" y="76"/>
                  <a:pt x="141" y="79"/>
                </a:cubicBezTo>
                <a:lnTo>
                  <a:pt x="141" y="90"/>
                </a:lnTo>
                <a:close/>
                <a:moveTo>
                  <a:pt x="159" y="117"/>
                </a:moveTo>
                <a:cubicBezTo>
                  <a:pt x="159" y="119"/>
                  <a:pt x="157" y="121"/>
                  <a:pt x="155" y="121"/>
                </a:cubicBezTo>
                <a:cubicBezTo>
                  <a:pt x="152" y="121"/>
                  <a:pt x="151" y="119"/>
                  <a:pt x="151" y="117"/>
                </a:cubicBezTo>
                <a:cubicBezTo>
                  <a:pt x="151" y="105"/>
                  <a:pt x="151" y="105"/>
                  <a:pt x="151" y="105"/>
                </a:cubicBezTo>
                <a:cubicBezTo>
                  <a:pt x="151" y="103"/>
                  <a:pt x="152" y="101"/>
                  <a:pt x="155" y="101"/>
                </a:cubicBezTo>
                <a:cubicBezTo>
                  <a:pt x="157" y="101"/>
                  <a:pt x="159" y="103"/>
                  <a:pt x="159" y="105"/>
                </a:cubicBezTo>
                <a:lnTo>
                  <a:pt x="159" y="117"/>
                </a:lnTo>
                <a:close/>
                <a:moveTo>
                  <a:pt x="159" y="90"/>
                </a:moveTo>
                <a:cubicBezTo>
                  <a:pt x="159" y="92"/>
                  <a:pt x="157" y="94"/>
                  <a:pt x="155" y="94"/>
                </a:cubicBezTo>
                <a:cubicBezTo>
                  <a:pt x="152" y="94"/>
                  <a:pt x="151" y="92"/>
                  <a:pt x="151" y="90"/>
                </a:cubicBezTo>
                <a:cubicBezTo>
                  <a:pt x="151" y="79"/>
                  <a:pt x="151" y="79"/>
                  <a:pt x="151" y="79"/>
                </a:cubicBezTo>
                <a:cubicBezTo>
                  <a:pt x="151" y="76"/>
                  <a:pt x="152" y="75"/>
                  <a:pt x="155" y="75"/>
                </a:cubicBezTo>
                <a:cubicBezTo>
                  <a:pt x="157" y="75"/>
                  <a:pt x="159" y="76"/>
                  <a:pt x="159" y="79"/>
                </a:cubicBezTo>
                <a:lnTo>
                  <a:pt x="159" y="90"/>
                </a:lnTo>
                <a:close/>
                <a:moveTo>
                  <a:pt x="176" y="117"/>
                </a:moveTo>
                <a:cubicBezTo>
                  <a:pt x="176" y="119"/>
                  <a:pt x="174" y="121"/>
                  <a:pt x="172" y="121"/>
                </a:cubicBezTo>
                <a:cubicBezTo>
                  <a:pt x="170" y="121"/>
                  <a:pt x="168" y="119"/>
                  <a:pt x="168" y="117"/>
                </a:cubicBezTo>
                <a:cubicBezTo>
                  <a:pt x="168" y="105"/>
                  <a:pt x="168" y="105"/>
                  <a:pt x="168" y="105"/>
                </a:cubicBezTo>
                <a:cubicBezTo>
                  <a:pt x="168" y="103"/>
                  <a:pt x="170" y="101"/>
                  <a:pt x="172" y="101"/>
                </a:cubicBezTo>
                <a:cubicBezTo>
                  <a:pt x="174" y="101"/>
                  <a:pt x="176" y="103"/>
                  <a:pt x="176" y="105"/>
                </a:cubicBezTo>
                <a:lnTo>
                  <a:pt x="176" y="117"/>
                </a:lnTo>
                <a:close/>
                <a:moveTo>
                  <a:pt x="176" y="90"/>
                </a:moveTo>
                <a:cubicBezTo>
                  <a:pt x="176" y="92"/>
                  <a:pt x="174" y="94"/>
                  <a:pt x="172" y="94"/>
                </a:cubicBezTo>
                <a:cubicBezTo>
                  <a:pt x="170" y="94"/>
                  <a:pt x="168" y="92"/>
                  <a:pt x="168" y="90"/>
                </a:cubicBezTo>
                <a:cubicBezTo>
                  <a:pt x="168" y="79"/>
                  <a:pt x="168" y="79"/>
                  <a:pt x="168" y="79"/>
                </a:cubicBezTo>
                <a:cubicBezTo>
                  <a:pt x="168" y="76"/>
                  <a:pt x="170" y="75"/>
                  <a:pt x="172" y="75"/>
                </a:cubicBezTo>
                <a:cubicBezTo>
                  <a:pt x="174" y="75"/>
                  <a:pt x="176" y="76"/>
                  <a:pt x="176" y="79"/>
                </a:cubicBezTo>
                <a:lnTo>
                  <a:pt x="176" y="90"/>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3" name="Freeform 142"/>
          <p:cNvSpPr/>
          <p:nvPr/>
        </p:nvSpPr>
        <p:spPr bwMode="auto">
          <a:xfrm>
            <a:off x="4454458" y="3257089"/>
            <a:ext cx="23813" cy="120650"/>
          </a:xfrm>
          <a:custGeom>
            <a:avLst/>
            <a:gdLst>
              <a:gd name="T0" fmla="*/ 4 w 8"/>
              <a:gd name="T1" fmla="*/ 41 h 41"/>
              <a:gd name="T2" fmla="*/ 0 w 8"/>
              <a:gd name="T3" fmla="*/ 37 h 41"/>
              <a:gd name="T4" fmla="*/ 0 w 8"/>
              <a:gd name="T5" fmla="*/ 4 h 41"/>
              <a:gd name="T6" fmla="*/ 4 w 8"/>
              <a:gd name="T7" fmla="*/ 0 h 41"/>
              <a:gd name="T8" fmla="*/ 8 w 8"/>
              <a:gd name="T9" fmla="*/ 4 h 41"/>
              <a:gd name="T10" fmla="*/ 8 w 8"/>
              <a:gd name="T11" fmla="*/ 37 h 41"/>
              <a:gd name="T12" fmla="*/ 4 w 8"/>
              <a:gd name="T13" fmla="*/ 41 h 41"/>
            </a:gdLst>
            <a:ahLst/>
            <a:cxnLst>
              <a:cxn ang="0">
                <a:pos x="T0" y="T1"/>
              </a:cxn>
              <a:cxn ang="0">
                <a:pos x="T2" y="T3"/>
              </a:cxn>
              <a:cxn ang="0">
                <a:pos x="T4" y="T5"/>
              </a:cxn>
              <a:cxn ang="0">
                <a:pos x="T6" y="T7"/>
              </a:cxn>
              <a:cxn ang="0">
                <a:pos x="T8" y="T9"/>
              </a:cxn>
              <a:cxn ang="0">
                <a:pos x="T10" y="T11"/>
              </a:cxn>
              <a:cxn ang="0">
                <a:pos x="T12" y="T13"/>
              </a:cxn>
            </a:cxnLst>
            <a:rect l="0" t="0" r="r" b="b"/>
            <a:pathLst>
              <a:path w="8" h="41">
                <a:moveTo>
                  <a:pt x="4" y="41"/>
                </a:moveTo>
                <a:cubicBezTo>
                  <a:pt x="2" y="41"/>
                  <a:pt x="0" y="39"/>
                  <a:pt x="0" y="37"/>
                </a:cubicBezTo>
                <a:cubicBezTo>
                  <a:pt x="0" y="4"/>
                  <a:pt x="0" y="4"/>
                  <a:pt x="0" y="4"/>
                </a:cubicBezTo>
                <a:cubicBezTo>
                  <a:pt x="0" y="2"/>
                  <a:pt x="2" y="0"/>
                  <a:pt x="4" y="0"/>
                </a:cubicBezTo>
                <a:cubicBezTo>
                  <a:pt x="7" y="0"/>
                  <a:pt x="8" y="2"/>
                  <a:pt x="8" y="4"/>
                </a:cubicBezTo>
                <a:cubicBezTo>
                  <a:pt x="8" y="37"/>
                  <a:pt x="8" y="37"/>
                  <a:pt x="8" y="37"/>
                </a:cubicBezTo>
                <a:cubicBezTo>
                  <a:pt x="8" y="39"/>
                  <a:pt x="7" y="41"/>
                  <a:pt x="4" y="41"/>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4" name="Freeform 143"/>
          <p:cNvSpPr/>
          <p:nvPr/>
        </p:nvSpPr>
        <p:spPr bwMode="auto">
          <a:xfrm>
            <a:off x="4381433" y="3268201"/>
            <a:ext cx="90488" cy="61913"/>
          </a:xfrm>
          <a:custGeom>
            <a:avLst/>
            <a:gdLst>
              <a:gd name="T0" fmla="*/ 26 w 31"/>
              <a:gd name="T1" fmla="*/ 14 h 21"/>
              <a:gd name="T2" fmla="*/ 26 w 31"/>
              <a:gd name="T3" fmla="*/ 7 h 21"/>
              <a:gd name="T4" fmla="*/ 31 w 31"/>
              <a:gd name="T5" fmla="*/ 4 h 21"/>
              <a:gd name="T6" fmla="*/ 26 w 31"/>
              <a:gd name="T7" fmla="*/ 0 h 21"/>
              <a:gd name="T8" fmla="*/ 4 w 31"/>
              <a:gd name="T9" fmla="*/ 0 h 21"/>
              <a:gd name="T10" fmla="*/ 0 w 31"/>
              <a:gd name="T11" fmla="*/ 4 h 21"/>
              <a:gd name="T12" fmla="*/ 0 w 31"/>
              <a:gd name="T13" fmla="*/ 17 h 21"/>
              <a:gd name="T14" fmla="*/ 4 w 31"/>
              <a:gd name="T15" fmla="*/ 21 h 21"/>
              <a:gd name="T16" fmla="*/ 26 w 31"/>
              <a:gd name="T17" fmla="*/ 21 h 21"/>
              <a:gd name="T18" fmla="*/ 31 w 31"/>
              <a:gd name="T19" fmla="*/ 17 h 21"/>
              <a:gd name="T20" fmla="*/ 26 w 31"/>
              <a:gd name="T21" fmla="*/ 1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 h="21">
                <a:moveTo>
                  <a:pt x="26" y="14"/>
                </a:moveTo>
                <a:cubicBezTo>
                  <a:pt x="26" y="7"/>
                  <a:pt x="26" y="7"/>
                  <a:pt x="26" y="7"/>
                </a:cubicBezTo>
                <a:cubicBezTo>
                  <a:pt x="29" y="7"/>
                  <a:pt x="31" y="6"/>
                  <a:pt x="31" y="4"/>
                </a:cubicBezTo>
                <a:cubicBezTo>
                  <a:pt x="31" y="2"/>
                  <a:pt x="29" y="0"/>
                  <a:pt x="26" y="0"/>
                </a:cubicBezTo>
                <a:cubicBezTo>
                  <a:pt x="4" y="0"/>
                  <a:pt x="4" y="0"/>
                  <a:pt x="4" y="0"/>
                </a:cubicBezTo>
                <a:cubicBezTo>
                  <a:pt x="2" y="0"/>
                  <a:pt x="0" y="2"/>
                  <a:pt x="0" y="4"/>
                </a:cubicBezTo>
                <a:cubicBezTo>
                  <a:pt x="0" y="17"/>
                  <a:pt x="0" y="17"/>
                  <a:pt x="0" y="17"/>
                </a:cubicBezTo>
                <a:cubicBezTo>
                  <a:pt x="0" y="19"/>
                  <a:pt x="2" y="21"/>
                  <a:pt x="4" y="21"/>
                </a:cubicBezTo>
                <a:cubicBezTo>
                  <a:pt x="26" y="21"/>
                  <a:pt x="26" y="21"/>
                  <a:pt x="26" y="21"/>
                </a:cubicBezTo>
                <a:cubicBezTo>
                  <a:pt x="29" y="21"/>
                  <a:pt x="31" y="19"/>
                  <a:pt x="31" y="17"/>
                </a:cubicBezTo>
                <a:cubicBezTo>
                  <a:pt x="31" y="15"/>
                  <a:pt x="29" y="14"/>
                  <a:pt x="26" y="14"/>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5" name="Freeform 152"/>
          <p:cNvSpPr/>
          <p:nvPr/>
        </p:nvSpPr>
        <p:spPr bwMode="auto">
          <a:xfrm>
            <a:off x="6792974" y="2874449"/>
            <a:ext cx="517525" cy="171450"/>
          </a:xfrm>
          <a:custGeom>
            <a:avLst/>
            <a:gdLst>
              <a:gd name="T0" fmla="*/ 189 w 190"/>
              <a:gd name="T1" fmla="*/ 21 h 63"/>
              <a:gd name="T2" fmla="*/ 187 w 190"/>
              <a:gd name="T3" fmla="*/ 18 h 63"/>
              <a:gd name="T4" fmla="*/ 127 w 190"/>
              <a:gd name="T5" fmla="*/ 0 h 63"/>
              <a:gd name="T6" fmla="*/ 127 w 190"/>
              <a:gd name="T7" fmla="*/ 2 h 63"/>
              <a:gd name="T8" fmla="*/ 125 w 190"/>
              <a:gd name="T9" fmla="*/ 7 h 63"/>
              <a:gd name="T10" fmla="*/ 82 w 190"/>
              <a:gd name="T11" fmla="*/ 19 h 63"/>
              <a:gd name="T12" fmla="*/ 59 w 190"/>
              <a:gd name="T13" fmla="*/ 16 h 63"/>
              <a:gd name="T14" fmla="*/ 56 w 190"/>
              <a:gd name="T15" fmla="*/ 12 h 63"/>
              <a:gd name="T16" fmla="*/ 56 w 190"/>
              <a:gd name="T17" fmla="*/ 10 h 63"/>
              <a:gd name="T18" fmla="*/ 2 w 190"/>
              <a:gd name="T19" fmla="*/ 42 h 63"/>
              <a:gd name="T20" fmla="*/ 2 w 190"/>
              <a:gd name="T21" fmla="*/ 42 h 63"/>
              <a:gd name="T22" fmla="*/ 2 w 190"/>
              <a:gd name="T23" fmla="*/ 42 h 63"/>
              <a:gd name="T24" fmla="*/ 1 w 190"/>
              <a:gd name="T25" fmla="*/ 43 h 63"/>
              <a:gd name="T26" fmla="*/ 1 w 190"/>
              <a:gd name="T27" fmla="*/ 44 h 63"/>
              <a:gd name="T28" fmla="*/ 0 w 190"/>
              <a:gd name="T29" fmla="*/ 45 h 63"/>
              <a:gd name="T30" fmla="*/ 0 w 190"/>
              <a:gd name="T31" fmla="*/ 45 h 63"/>
              <a:gd name="T32" fmla="*/ 0 w 190"/>
              <a:gd name="T33" fmla="*/ 46 h 63"/>
              <a:gd name="T34" fmla="*/ 0 w 190"/>
              <a:gd name="T35" fmla="*/ 47 h 63"/>
              <a:gd name="T36" fmla="*/ 1 w 190"/>
              <a:gd name="T37" fmla="*/ 48 h 63"/>
              <a:gd name="T38" fmla="*/ 1 w 190"/>
              <a:gd name="T39" fmla="*/ 48 h 63"/>
              <a:gd name="T40" fmla="*/ 2 w 190"/>
              <a:gd name="T41" fmla="*/ 49 h 63"/>
              <a:gd name="T42" fmla="*/ 2 w 190"/>
              <a:gd name="T43" fmla="*/ 49 h 63"/>
              <a:gd name="T44" fmla="*/ 80 w 190"/>
              <a:gd name="T45" fmla="*/ 63 h 63"/>
              <a:gd name="T46" fmla="*/ 187 w 190"/>
              <a:gd name="T47" fmla="*/ 26 h 63"/>
              <a:gd name="T48" fmla="*/ 188 w 190"/>
              <a:gd name="T49" fmla="*/ 25 h 63"/>
              <a:gd name="T50" fmla="*/ 189 w 190"/>
              <a:gd name="T51" fmla="*/ 2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0" h="63">
                <a:moveTo>
                  <a:pt x="189" y="21"/>
                </a:moveTo>
                <a:cubicBezTo>
                  <a:pt x="189" y="20"/>
                  <a:pt x="188" y="19"/>
                  <a:pt x="187" y="18"/>
                </a:cubicBezTo>
                <a:cubicBezTo>
                  <a:pt x="127" y="0"/>
                  <a:pt x="127" y="0"/>
                  <a:pt x="127" y="0"/>
                </a:cubicBezTo>
                <a:cubicBezTo>
                  <a:pt x="127" y="1"/>
                  <a:pt x="127" y="2"/>
                  <a:pt x="127" y="2"/>
                </a:cubicBezTo>
                <a:cubicBezTo>
                  <a:pt x="127" y="4"/>
                  <a:pt x="127" y="6"/>
                  <a:pt x="125" y="7"/>
                </a:cubicBezTo>
                <a:cubicBezTo>
                  <a:pt x="112" y="15"/>
                  <a:pt x="98" y="19"/>
                  <a:pt x="82" y="19"/>
                </a:cubicBezTo>
                <a:cubicBezTo>
                  <a:pt x="72" y="19"/>
                  <a:pt x="64" y="17"/>
                  <a:pt x="59" y="16"/>
                </a:cubicBezTo>
                <a:cubicBezTo>
                  <a:pt x="57" y="15"/>
                  <a:pt x="56" y="14"/>
                  <a:pt x="56" y="12"/>
                </a:cubicBezTo>
                <a:cubicBezTo>
                  <a:pt x="56" y="12"/>
                  <a:pt x="56" y="11"/>
                  <a:pt x="56" y="10"/>
                </a:cubicBezTo>
                <a:cubicBezTo>
                  <a:pt x="2" y="42"/>
                  <a:pt x="2" y="42"/>
                  <a:pt x="2" y="42"/>
                </a:cubicBezTo>
                <a:cubicBezTo>
                  <a:pt x="2" y="42"/>
                  <a:pt x="2" y="42"/>
                  <a:pt x="2" y="42"/>
                </a:cubicBezTo>
                <a:cubicBezTo>
                  <a:pt x="2" y="42"/>
                  <a:pt x="2" y="42"/>
                  <a:pt x="2" y="42"/>
                </a:cubicBezTo>
                <a:cubicBezTo>
                  <a:pt x="1" y="43"/>
                  <a:pt x="1" y="43"/>
                  <a:pt x="1" y="43"/>
                </a:cubicBezTo>
                <a:cubicBezTo>
                  <a:pt x="1" y="43"/>
                  <a:pt x="1" y="44"/>
                  <a:pt x="1" y="44"/>
                </a:cubicBezTo>
                <a:cubicBezTo>
                  <a:pt x="0" y="44"/>
                  <a:pt x="0" y="44"/>
                  <a:pt x="0" y="45"/>
                </a:cubicBezTo>
                <a:cubicBezTo>
                  <a:pt x="0" y="45"/>
                  <a:pt x="0" y="45"/>
                  <a:pt x="0" y="45"/>
                </a:cubicBezTo>
                <a:cubicBezTo>
                  <a:pt x="0" y="45"/>
                  <a:pt x="0" y="46"/>
                  <a:pt x="0" y="46"/>
                </a:cubicBezTo>
                <a:cubicBezTo>
                  <a:pt x="0" y="46"/>
                  <a:pt x="0" y="47"/>
                  <a:pt x="0" y="47"/>
                </a:cubicBezTo>
                <a:cubicBezTo>
                  <a:pt x="0" y="47"/>
                  <a:pt x="0" y="47"/>
                  <a:pt x="1" y="48"/>
                </a:cubicBezTo>
                <a:cubicBezTo>
                  <a:pt x="1" y="48"/>
                  <a:pt x="1" y="48"/>
                  <a:pt x="1" y="48"/>
                </a:cubicBezTo>
                <a:cubicBezTo>
                  <a:pt x="1" y="48"/>
                  <a:pt x="1" y="49"/>
                  <a:pt x="2" y="49"/>
                </a:cubicBezTo>
                <a:cubicBezTo>
                  <a:pt x="2" y="49"/>
                  <a:pt x="2" y="49"/>
                  <a:pt x="2" y="49"/>
                </a:cubicBezTo>
                <a:cubicBezTo>
                  <a:pt x="3" y="50"/>
                  <a:pt x="37" y="63"/>
                  <a:pt x="80" y="63"/>
                </a:cubicBezTo>
                <a:cubicBezTo>
                  <a:pt x="114" y="63"/>
                  <a:pt x="153" y="55"/>
                  <a:pt x="187" y="26"/>
                </a:cubicBezTo>
                <a:cubicBezTo>
                  <a:pt x="187" y="26"/>
                  <a:pt x="188" y="26"/>
                  <a:pt x="188" y="25"/>
                </a:cubicBezTo>
                <a:cubicBezTo>
                  <a:pt x="189" y="24"/>
                  <a:pt x="190" y="23"/>
                  <a:pt x="189" y="21"/>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6" name="Freeform 153"/>
          <p:cNvSpPr/>
          <p:nvPr/>
        </p:nvSpPr>
        <p:spPr bwMode="auto">
          <a:xfrm>
            <a:off x="6958074" y="2809361"/>
            <a:ext cx="166688" cy="109538"/>
          </a:xfrm>
          <a:custGeom>
            <a:avLst/>
            <a:gdLst>
              <a:gd name="T0" fmla="*/ 61 w 61"/>
              <a:gd name="T1" fmla="*/ 26 h 40"/>
              <a:gd name="T2" fmla="*/ 60 w 61"/>
              <a:gd name="T3" fmla="*/ 24 h 40"/>
              <a:gd name="T4" fmla="*/ 31 w 61"/>
              <a:gd name="T5" fmla="*/ 0 h 40"/>
              <a:gd name="T6" fmla="*/ 0 w 61"/>
              <a:gd name="T7" fmla="*/ 31 h 40"/>
              <a:gd name="T8" fmla="*/ 0 w 61"/>
              <a:gd name="T9" fmla="*/ 32 h 40"/>
              <a:gd name="T10" fmla="*/ 0 w 61"/>
              <a:gd name="T11" fmla="*/ 34 h 40"/>
              <a:gd name="T12" fmla="*/ 2 w 61"/>
              <a:gd name="T13" fmla="*/ 37 h 40"/>
              <a:gd name="T14" fmla="*/ 23 w 61"/>
              <a:gd name="T15" fmla="*/ 40 h 40"/>
              <a:gd name="T16" fmla="*/ 59 w 61"/>
              <a:gd name="T17" fmla="*/ 29 h 40"/>
              <a:gd name="T18" fmla="*/ 61 w 61"/>
              <a:gd name="T19" fmla="*/ 2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40">
                <a:moveTo>
                  <a:pt x="61" y="26"/>
                </a:moveTo>
                <a:cubicBezTo>
                  <a:pt x="61" y="25"/>
                  <a:pt x="60" y="24"/>
                  <a:pt x="60" y="24"/>
                </a:cubicBezTo>
                <a:cubicBezTo>
                  <a:pt x="57" y="10"/>
                  <a:pt x="45" y="0"/>
                  <a:pt x="31" y="0"/>
                </a:cubicBezTo>
                <a:cubicBezTo>
                  <a:pt x="14" y="0"/>
                  <a:pt x="0" y="14"/>
                  <a:pt x="0" y="31"/>
                </a:cubicBezTo>
                <a:cubicBezTo>
                  <a:pt x="0" y="31"/>
                  <a:pt x="0" y="32"/>
                  <a:pt x="0" y="32"/>
                </a:cubicBezTo>
                <a:cubicBezTo>
                  <a:pt x="0" y="33"/>
                  <a:pt x="0" y="33"/>
                  <a:pt x="0" y="34"/>
                </a:cubicBezTo>
                <a:cubicBezTo>
                  <a:pt x="0" y="35"/>
                  <a:pt x="1" y="36"/>
                  <a:pt x="2" y="37"/>
                </a:cubicBezTo>
                <a:cubicBezTo>
                  <a:pt x="7" y="38"/>
                  <a:pt x="14" y="40"/>
                  <a:pt x="23" y="40"/>
                </a:cubicBezTo>
                <a:cubicBezTo>
                  <a:pt x="36" y="40"/>
                  <a:pt x="48" y="36"/>
                  <a:pt x="59" y="29"/>
                </a:cubicBezTo>
                <a:cubicBezTo>
                  <a:pt x="60" y="28"/>
                  <a:pt x="61" y="27"/>
                  <a:pt x="61" y="26"/>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7" name="Freeform 154"/>
          <p:cNvSpPr/>
          <p:nvPr/>
        </p:nvSpPr>
        <p:spPr bwMode="auto">
          <a:xfrm>
            <a:off x="6797736" y="2958586"/>
            <a:ext cx="531813" cy="287338"/>
          </a:xfrm>
          <a:custGeom>
            <a:avLst/>
            <a:gdLst>
              <a:gd name="T0" fmla="*/ 193 w 195"/>
              <a:gd name="T1" fmla="*/ 97 h 105"/>
              <a:gd name="T2" fmla="*/ 161 w 195"/>
              <a:gd name="T3" fmla="*/ 30 h 105"/>
              <a:gd name="T4" fmla="*/ 185 w 195"/>
              <a:gd name="T5" fmla="*/ 0 h 105"/>
              <a:gd name="T6" fmla="*/ 78 w 195"/>
              <a:gd name="T7" fmla="*/ 37 h 105"/>
              <a:gd name="T8" fmla="*/ 0 w 195"/>
              <a:gd name="T9" fmla="*/ 24 h 105"/>
              <a:gd name="T10" fmla="*/ 0 w 195"/>
              <a:gd name="T11" fmla="*/ 23 h 105"/>
              <a:gd name="T12" fmla="*/ 0 w 195"/>
              <a:gd name="T13" fmla="*/ 23 h 105"/>
              <a:gd name="T14" fmla="*/ 4 w 195"/>
              <a:gd name="T15" fmla="*/ 26 h 105"/>
              <a:gd name="T16" fmla="*/ 41 w 195"/>
              <a:gd name="T17" fmla="*/ 50 h 105"/>
              <a:gd name="T18" fmla="*/ 19 w 195"/>
              <a:gd name="T19" fmla="*/ 97 h 105"/>
              <a:gd name="T20" fmla="*/ 22 w 195"/>
              <a:gd name="T21" fmla="*/ 105 h 105"/>
              <a:gd name="T22" fmla="*/ 25 w 195"/>
              <a:gd name="T23" fmla="*/ 105 h 105"/>
              <a:gd name="T24" fmla="*/ 30 w 195"/>
              <a:gd name="T25" fmla="*/ 102 h 105"/>
              <a:gd name="T26" fmla="*/ 52 w 195"/>
              <a:gd name="T27" fmla="*/ 56 h 105"/>
              <a:gd name="T28" fmla="*/ 62 w 195"/>
              <a:gd name="T29" fmla="*/ 61 h 105"/>
              <a:gd name="T30" fmla="*/ 66 w 195"/>
              <a:gd name="T31" fmla="*/ 63 h 105"/>
              <a:gd name="T32" fmla="*/ 103 w 195"/>
              <a:gd name="T33" fmla="*/ 74 h 105"/>
              <a:gd name="T34" fmla="*/ 110 w 195"/>
              <a:gd name="T35" fmla="*/ 73 h 105"/>
              <a:gd name="T36" fmla="*/ 143 w 195"/>
              <a:gd name="T37" fmla="*/ 50 h 105"/>
              <a:gd name="T38" fmla="*/ 146 w 195"/>
              <a:gd name="T39" fmla="*/ 46 h 105"/>
              <a:gd name="T40" fmla="*/ 152 w 195"/>
              <a:gd name="T41" fmla="*/ 40 h 105"/>
              <a:gd name="T42" fmla="*/ 183 w 195"/>
              <a:gd name="T43" fmla="*/ 102 h 105"/>
              <a:gd name="T44" fmla="*/ 188 w 195"/>
              <a:gd name="T45" fmla="*/ 105 h 105"/>
              <a:gd name="T46" fmla="*/ 191 w 195"/>
              <a:gd name="T47" fmla="*/ 105 h 105"/>
              <a:gd name="T48" fmla="*/ 193 w 195"/>
              <a:gd name="T49" fmla="*/ 97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5" h="105">
                <a:moveTo>
                  <a:pt x="193" y="97"/>
                </a:moveTo>
                <a:cubicBezTo>
                  <a:pt x="161" y="30"/>
                  <a:pt x="161" y="30"/>
                  <a:pt x="161" y="30"/>
                </a:cubicBezTo>
                <a:cubicBezTo>
                  <a:pt x="172" y="17"/>
                  <a:pt x="181" y="5"/>
                  <a:pt x="185" y="0"/>
                </a:cubicBezTo>
                <a:cubicBezTo>
                  <a:pt x="151" y="29"/>
                  <a:pt x="112" y="37"/>
                  <a:pt x="78" y="37"/>
                </a:cubicBezTo>
                <a:cubicBezTo>
                  <a:pt x="35" y="37"/>
                  <a:pt x="1" y="24"/>
                  <a:pt x="0" y="24"/>
                </a:cubicBezTo>
                <a:cubicBezTo>
                  <a:pt x="0" y="23"/>
                  <a:pt x="0" y="23"/>
                  <a:pt x="0" y="23"/>
                </a:cubicBezTo>
                <a:cubicBezTo>
                  <a:pt x="0" y="23"/>
                  <a:pt x="0" y="23"/>
                  <a:pt x="0" y="23"/>
                </a:cubicBezTo>
                <a:cubicBezTo>
                  <a:pt x="1" y="24"/>
                  <a:pt x="2" y="25"/>
                  <a:pt x="4" y="26"/>
                </a:cubicBezTo>
                <a:cubicBezTo>
                  <a:pt x="11" y="31"/>
                  <a:pt x="25" y="41"/>
                  <a:pt x="41" y="50"/>
                </a:cubicBezTo>
                <a:cubicBezTo>
                  <a:pt x="19" y="97"/>
                  <a:pt x="19" y="97"/>
                  <a:pt x="19" y="97"/>
                </a:cubicBezTo>
                <a:cubicBezTo>
                  <a:pt x="18" y="100"/>
                  <a:pt x="19" y="103"/>
                  <a:pt x="22" y="105"/>
                </a:cubicBezTo>
                <a:cubicBezTo>
                  <a:pt x="23" y="105"/>
                  <a:pt x="24" y="105"/>
                  <a:pt x="25" y="105"/>
                </a:cubicBezTo>
                <a:cubicBezTo>
                  <a:pt x="27" y="105"/>
                  <a:pt x="29" y="104"/>
                  <a:pt x="30" y="102"/>
                </a:cubicBezTo>
                <a:cubicBezTo>
                  <a:pt x="52" y="56"/>
                  <a:pt x="52" y="56"/>
                  <a:pt x="52" y="56"/>
                </a:cubicBezTo>
                <a:cubicBezTo>
                  <a:pt x="55" y="58"/>
                  <a:pt x="58" y="59"/>
                  <a:pt x="62" y="61"/>
                </a:cubicBezTo>
                <a:cubicBezTo>
                  <a:pt x="66" y="63"/>
                  <a:pt x="66" y="63"/>
                  <a:pt x="66" y="63"/>
                </a:cubicBezTo>
                <a:cubicBezTo>
                  <a:pt x="82" y="70"/>
                  <a:pt x="94" y="74"/>
                  <a:pt x="103" y="74"/>
                </a:cubicBezTo>
                <a:cubicBezTo>
                  <a:pt x="106" y="74"/>
                  <a:pt x="108" y="73"/>
                  <a:pt x="110" y="73"/>
                </a:cubicBezTo>
                <a:cubicBezTo>
                  <a:pt x="119" y="70"/>
                  <a:pt x="130" y="63"/>
                  <a:pt x="143" y="50"/>
                </a:cubicBezTo>
                <a:cubicBezTo>
                  <a:pt x="146" y="46"/>
                  <a:pt x="146" y="46"/>
                  <a:pt x="146" y="46"/>
                </a:cubicBezTo>
                <a:cubicBezTo>
                  <a:pt x="148" y="44"/>
                  <a:pt x="150" y="42"/>
                  <a:pt x="152" y="40"/>
                </a:cubicBezTo>
                <a:cubicBezTo>
                  <a:pt x="183" y="102"/>
                  <a:pt x="183" y="102"/>
                  <a:pt x="183" y="102"/>
                </a:cubicBezTo>
                <a:cubicBezTo>
                  <a:pt x="184" y="104"/>
                  <a:pt x="186" y="105"/>
                  <a:pt x="188" y="105"/>
                </a:cubicBezTo>
                <a:cubicBezTo>
                  <a:pt x="189" y="105"/>
                  <a:pt x="190" y="105"/>
                  <a:pt x="191" y="105"/>
                </a:cubicBezTo>
                <a:cubicBezTo>
                  <a:pt x="194" y="103"/>
                  <a:pt x="195" y="99"/>
                  <a:pt x="193" y="97"/>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78" name="椭圆 77"/>
          <p:cNvSpPr/>
          <p:nvPr/>
        </p:nvSpPr>
        <p:spPr>
          <a:xfrm>
            <a:off x="4193920" y="4439538"/>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79" name="椭圆 78"/>
          <p:cNvSpPr/>
          <p:nvPr/>
        </p:nvSpPr>
        <p:spPr>
          <a:xfrm>
            <a:off x="6393102" y="5131867"/>
            <a:ext cx="720884" cy="720884"/>
          </a:xfrm>
          <a:prstGeom prst="ellipse">
            <a:avLst/>
          </a:prstGeom>
          <a:noFill/>
          <a:ln w="19050" cap="rnd">
            <a:solidFill>
              <a:srgbClr val="181715"/>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zh-CN" altLang="en-US" sz="2800" dirty="0">
              <a:solidFill>
                <a:srgbClr val="FFFFFF"/>
              </a:solidFill>
              <a:latin typeface="Bauhaus 93" panose="04030905020B02020C02" pitchFamily="82" charset="0"/>
            </a:endParaRPr>
          </a:p>
        </p:txBody>
      </p:sp>
      <p:sp>
        <p:nvSpPr>
          <p:cNvPr id="80" name="Freeform 145"/>
          <p:cNvSpPr>
            <a:spLocks noEditPoints="1"/>
          </p:cNvSpPr>
          <p:nvPr/>
        </p:nvSpPr>
        <p:spPr bwMode="auto">
          <a:xfrm>
            <a:off x="6589254" y="4039774"/>
            <a:ext cx="541338" cy="382588"/>
          </a:xfrm>
          <a:custGeom>
            <a:avLst/>
            <a:gdLst>
              <a:gd name="T0" fmla="*/ 190 w 194"/>
              <a:gd name="T1" fmla="*/ 0 h 137"/>
              <a:gd name="T2" fmla="*/ 4 w 194"/>
              <a:gd name="T3" fmla="*/ 0 h 137"/>
              <a:gd name="T4" fmla="*/ 0 w 194"/>
              <a:gd name="T5" fmla="*/ 4 h 137"/>
              <a:gd name="T6" fmla="*/ 0 w 194"/>
              <a:gd name="T7" fmla="*/ 133 h 137"/>
              <a:gd name="T8" fmla="*/ 4 w 194"/>
              <a:gd name="T9" fmla="*/ 137 h 137"/>
              <a:gd name="T10" fmla="*/ 190 w 194"/>
              <a:gd name="T11" fmla="*/ 137 h 137"/>
              <a:gd name="T12" fmla="*/ 194 w 194"/>
              <a:gd name="T13" fmla="*/ 133 h 137"/>
              <a:gd name="T14" fmla="*/ 194 w 194"/>
              <a:gd name="T15" fmla="*/ 4 h 137"/>
              <a:gd name="T16" fmla="*/ 190 w 194"/>
              <a:gd name="T17" fmla="*/ 0 h 137"/>
              <a:gd name="T18" fmla="*/ 52 w 194"/>
              <a:gd name="T19" fmla="*/ 26 h 137"/>
              <a:gd name="T20" fmla="*/ 69 w 194"/>
              <a:gd name="T21" fmla="*/ 42 h 137"/>
              <a:gd name="T22" fmla="*/ 52 w 194"/>
              <a:gd name="T23" fmla="*/ 59 h 137"/>
              <a:gd name="T24" fmla="*/ 36 w 194"/>
              <a:gd name="T25" fmla="*/ 42 h 137"/>
              <a:gd name="T26" fmla="*/ 52 w 194"/>
              <a:gd name="T27" fmla="*/ 26 h 137"/>
              <a:gd name="T28" fmla="*/ 78 w 194"/>
              <a:gd name="T29" fmla="*/ 110 h 137"/>
              <a:gd name="T30" fmla="*/ 26 w 194"/>
              <a:gd name="T31" fmla="*/ 110 h 137"/>
              <a:gd name="T32" fmla="*/ 26 w 194"/>
              <a:gd name="T33" fmla="*/ 88 h 137"/>
              <a:gd name="T34" fmla="*/ 48 w 194"/>
              <a:gd name="T35" fmla="*/ 66 h 137"/>
              <a:gd name="T36" fmla="*/ 57 w 194"/>
              <a:gd name="T37" fmla="*/ 66 h 137"/>
              <a:gd name="T38" fmla="*/ 78 w 194"/>
              <a:gd name="T39" fmla="*/ 88 h 137"/>
              <a:gd name="T40" fmla="*/ 78 w 194"/>
              <a:gd name="T41" fmla="*/ 110 h 137"/>
              <a:gd name="T42" fmla="*/ 163 w 194"/>
              <a:gd name="T43" fmla="*/ 99 h 137"/>
              <a:gd name="T44" fmla="*/ 103 w 194"/>
              <a:gd name="T45" fmla="*/ 99 h 137"/>
              <a:gd name="T46" fmla="*/ 99 w 194"/>
              <a:gd name="T47" fmla="*/ 95 h 137"/>
              <a:gd name="T48" fmla="*/ 103 w 194"/>
              <a:gd name="T49" fmla="*/ 91 h 137"/>
              <a:gd name="T50" fmla="*/ 163 w 194"/>
              <a:gd name="T51" fmla="*/ 91 h 137"/>
              <a:gd name="T52" fmla="*/ 167 w 194"/>
              <a:gd name="T53" fmla="*/ 95 h 137"/>
              <a:gd name="T54" fmla="*/ 163 w 194"/>
              <a:gd name="T55" fmla="*/ 99 h 137"/>
              <a:gd name="T56" fmla="*/ 163 w 194"/>
              <a:gd name="T57" fmla="*/ 73 h 137"/>
              <a:gd name="T58" fmla="*/ 103 w 194"/>
              <a:gd name="T59" fmla="*/ 73 h 137"/>
              <a:gd name="T60" fmla="*/ 99 w 194"/>
              <a:gd name="T61" fmla="*/ 69 h 137"/>
              <a:gd name="T62" fmla="*/ 103 w 194"/>
              <a:gd name="T63" fmla="*/ 65 h 137"/>
              <a:gd name="T64" fmla="*/ 163 w 194"/>
              <a:gd name="T65" fmla="*/ 65 h 137"/>
              <a:gd name="T66" fmla="*/ 167 w 194"/>
              <a:gd name="T67" fmla="*/ 69 h 137"/>
              <a:gd name="T68" fmla="*/ 163 w 194"/>
              <a:gd name="T69" fmla="*/ 73 h 137"/>
              <a:gd name="T70" fmla="*/ 163 w 194"/>
              <a:gd name="T71" fmla="*/ 46 h 137"/>
              <a:gd name="T72" fmla="*/ 103 w 194"/>
              <a:gd name="T73" fmla="*/ 46 h 137"/>
              <a:gd name="T74" fmla="*/ 99 w 194"/>
              <a:gd name="T75" fmla="*/ 42 h 137"/>
              <a:gd name="T76" fmla="*/ 103 w 194"/>
              <a:gd name="T77" fmla="*/ 38 h 137"/>
              <a:gd name="T78" fmla="*/ 163 w 194"/>
              <a:gd name="T79" fmla="*/ 38 h 137"/>
              <a:gd name="T80" fmla="*/ 167 w 194"/>
              <a:gd name="T81" fmla="*/ 42 h 137"/>
              <a:gd name="T82" fmla="*/ 163 w 194"/>
              <a:gd name="T83" fmla="*/ 46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94" h="137">
                <a:moveTo>
                  <a:pt x="190" y="0"/>
                </a:moveTo>
                <a:cubicBezTo>
                  <a:pt x="4" y="0"/>
                  <a:pt x="4" y="0"/>
                  <a:pt x="4" y="0"/>
                </a:cubicBezTo>
                <a:cubicBezTo>
                  <a:pt x="2" y="0"/>
                  <a:pt x="0" y="2"/>
                  <a:pt x="0" y="4"/>
                </a:cubicBezTo>
                <a:cubicBezTo>
                  <a:pt x="0" y="133"/>
                  <a:pt x="0" y="133"/>
                  <a:pt x="0" y="133"/>
                </a:cubicBezTo>
                <a:cubicBezTo>
                  <a:pt x="0" y="136"/>
                  <a:pt x="2" y="137"/>
                  <a:pt x="4" y="137"/>
                </a:cubicBezTo>
                <a:cubicBezTo>
                  <a:pt x="190" y="137"/>
                  <a:pt x="190" y="137"/>
                  <a:pt x="190" y="137"/>
                </a:cubicBezTo>
                <a:cubicBezTo>
                  <a:pt x="192" y="137"/>
                  <a:pt x="194" y="136"/>
                  <a:pt x="194" y="133"/>
                </a:cubicBezTo>
                <a:cubicBezTo>
                  <a:pt x="194" y="4"/>
                  <a:pt x="194" y="4"/>
                  <a:pt x="194" y="4"/>
                </a:cubicBezTo>
                <a:cubicBezTo>
                  <a:pt x="194" y="2"/>
                  <a:pt x="192" y="0"/>
                  <a:pt x="190" y="0"/>
                </a:cubicBezTo>
                <a:close/>
                <a:moveTo>
                  <a:pt x="52" y="26"/>
                </a:moveTo>
                <a:cubicBezTo>
                  <a:pt x="61" y="26"/>
                  <a:pt x="69" y="33"/>
                  <a:pt x="69" y="42"/>
                </a:cubicBezTo>
                <a:cubicBezTo>
                  <a:pt x="69" y="51"/>
                  <a:pt x="61" y="59"/>
                  <a:pt x="52" y="59"/>
                </a:cubicBezTo>
                <a:cubicBezTo>
                  <a:pt x="43" y="59"/>
                  <a:pt x="36" y="51"/>
                  <a:pt x="36" y="42"/>
                </a:cubicBezTo>
                <a:cubicBezTo>
                  <a:pt x="36" y="33"/>
                  <a:pt x="43" y="26"/>
                  <a:pt x="52" y="26"/>
                </a:cubicBezTo>
                <a:close/>
                <a:moveTo>
                  <a:pt x="78" y="110"/>
                </a:moveTo>
                <a:cubicBezTo>
                  <a:pt x="26" y="110"/>
                  <a:pt x="26" y="110"/>
                  <a:pt x="26" y="110"/>
                </a:cubicBezTo>
                <a:cubicBezTo>
                  <a:pt x="26" y="88"/>
                  <a:pt x="26" y="88"/>
                  <a:pt x="26" y="88"/>
                </a:cubicBezTo>
                <a:cubicBezTo>
                  <a:pt x="26" y="76"/>
                  <a:pt x="36" y="66"/>
                  <a:pt x="48" y="66"/>
                </a:cubicBezTo>
                <a:cubicBezTo>
                  <a:pt x="57" y="66"/>
                  <a:pt x="57" y="66"/>
                  <a:pt x="57" y="66"/>
                </a:cubicBezTo>
                <a:cubicBezTo>
                  <a:pt x="69" y="66"/>
                  <a:pt x="78" y="76"/>
                  <a:pt x="78" y="88"/>
                </a:cubicBezTo>
                <a:lnTo>
                  <a:pt x="78" y="110"/>
                </a:lnTo>
                <a:close/>
                <a:moveTo>
                  <a:pt x="163" y="99"/>
                </a:moveTo>
                <a:cubicBezTo>
                  <a:pt x="103" y="99"/>
                  <a:pt x="103" y="99"/>
                  <a:pt x="103" y="99"/>
                </a:cubicBezTo>
                <a:cubicBezTo>
                  <a:pt x="101" y="99"/>
                  <a:pt x="99" y="97"/>
                  <a:pt x="99" y="95"/>
                </a:cubicBezTo>
                <a:cubicBezTo>
                  <a:pt x="99" y="93"/>
                  <a:pt x="101" y="91"/>
                  <a:pt x="103" y="91"/>
                </a:cubicBezTo>
                <a:cubicBezTo>
                  <a:pt x="163" y="91"/>
                  <a:pt x="163" y="91"/>
                  <a:pt x="163" y="91"/>
                </a:cubicBezTo>
                <a:cubicBezTo>
                  <a:pt x="165" y="91"/>
                  <a:pt x="167" y="93"/>
                  <a:pt x="167" y="95"/>
                </a:cubicBezTo>
                <a:cubicBezTo>
                  <a:pt x="167" y="97"/>
                  <a:pt x="165" y="99"/>
                  <a:pt x="163" y="99"/>
                </a:cubicBezTo>
                <a:close/>
                <a:moveTo>
                  <a:pt x="163" y="73"/>
                </a:moveTo>
                <a:cubicBezTo>
                  <a:pt x="103" y="73"/>
                  <a:pt x="103" y="73"/>
                  <a:pt x="103" y="73"/>
                </a:cubicBezTo>
                <a:cubicBezTo>
                  <a:pt x="101" y="73"/>
                  <a:pt x="99" y="71"/>
                  <a:pt x="99" y="69"/>
                </a:cubicBezTo>
                <a:cubicBezTo>
                  <a:pt x="99" y="66"/>
                  <a:pt x="101" y="65"/>
                  <a:pt x="103" y="65"/>
                </a:cubicBezTo>
                <a:cubicBezTo>
                  <a:pt x="163" y="65"/>
                  <a:pt x="163" y="65"/>
                  <a:pt x="163" y="65"/>
                </a:cubicBezTo>
                <a:cubicBezTo>
                  <a:pt x="165" y="65"/>
                  <a:pt x="167" y="66"/>
                  <a:pt x="167" y="69"/>
                </a:cubicBezTo>
                <a:cubicBezTo>
                  <a:pt x="167" y="71"/>
                  <a:pt x="165" y="73"/>
                  <a:pt x="163" y="73"/>
                </a:cubicBezTo>
                <a:close/>
                <a:moveTo>
                  <a:pt x="163" y="46"/>
                </a:moveTo>
                <a:cubicBezTo>
                  <a:pt x="103" y="46"/>
                  <a:pt x="103" y="46"/>
                  <a:pt x="103" y="46"/>
                </a:cubicBezTo>
                <a:cubicBezTo>
                  <a:pt x="101" y="46"/>
                  <a:pt x="99" y="44"/>
                  <a:pt x="99" y="42"/>
                </a:cubicBezTo>
                <a:cubicBezTo>
                  <a:pt x="99" y="40"/>
                  <a:pt x="101" y="38"/>
                  <a:pt x="103" y="38"/>
                </a:cubicBezTo>
                <a:cubicBezTo>
                  <a:pt x="163" y="38"/>
                  <a:pt x="163" y="38"/>
                  <a:pt x="163" y="38"/>
                </a:cubicBezTo>
                <a:cubicBezTo>
                  <a:pt x="165" y="38"/>
                  <a:pt x="167" y="40"/>
                  <a:pt x="167" y="42"/>
                </a:cubicBezTo>
                <a:cubicBezTo>
                  <a:pt x="167" y="44"/>
                  <a:pt x="165" y="46"/>
                  <a:pt x="163" y="46"/>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1" name="Freeform 146"/>
          <p:cNvSpPr/>
          <p:nvPr/>
        </p:nvSpPr>
        <p:spPr bwMode="auto">
          <a:xfrm>
            <a:off x="6865479" y="3992149"/>
            <a:ext cx="22225" cy="95250"/>
          </a:xfrm>
          <a:custGeom>
            <a:avLst/>
            <a:gdLst>
              <a:gd name="T0" fmla="*/ 4 w 8"/>
              <a:gd name="T1" fmla="*/ 34 h 34"/>
              <a:gd name="T2" fmla="*/ 0 w 8"/>
              <a:gd name="T3" fmla="*/ 30 h 34"/>
              <a:gd name="T4" fmla="*/ 0 w 8"/>
              <a:gd name="T5" fmla="*/ 3 h 34"/>
              <a:gd name="T6" fmla="*/ 4 w 8"/>
              <a:gd name="T7" fmla="*/ 0 h 34"/>
              <a:gd name="T8" fmla="*/ 8 w 8"/>
              <a:gd name="T9" fmla="*/ 3 h 34"/>
              <a:gd name="T10" fmla="*/ 8 w 8"/>
              <a:gd name="T11" fmla="*/ 30 h 34"/>
              <a:gd name="T12" fmla="*/ 4 w 8"/>
              <a:gd name="T13" fmla="*/ 34 h 34"/>
            </a:gdLst>
            <a:ahLst/>
            <a:cxnLst>
              <a:cxn ang="0">
                <a:pos x="T0" y="T1"/>
              </a:cxn>
              <a:cxn ang="0">
                <a:pos x="T2" y="T3"/>
              </a:cxn>
              <a:cxn ang="0">
                <a:pos x="T4" y="T5"/>
              </a:cxn>
              <a:cxn ang="0">
                <a:pos x="T6" y="T7"/>
              </a:cxn>
              <a:cxn ang="0">
                <a:pos x="T8" y="T9"/>
              </a:cxn>
              <a:cxn ang="0">
                <a:pos x="T10" y="T11"/>
              </a:cxn>
              <a:cxn ang="0">
                <a:pos x="T12" y="T13"/>
              </a:cxn>
            </a:cxnLst>
            <a:rect l="0" t="0" r="r" b="b"/>
            <a:pathLst>
              <a:path w="8" h="34">
                <a:moveTo>
                  <a:pt x="4" y="34"/>
                </a:moveTo>
                <a:cubicBezTo>
                  <a:pt x="2" y="34"/>
                  <a:pt x="0" y="32"/>
                  <a:pt x="0" y="30"/>
                </a:cubicBezTo>
                <a:cubicBezTo>
                  <a:pt x="0" y="3"/>
                  <a:pt x="0" y="3"/>
                  <a:pt x="0" y="3"/>
                </a:cubicBezTo>
                <a:cubicBezTo>
                  <a:pt x="0" y="1"/>
                  <a:pt x="2" y="0"/>
                  <a:pt x="4" y="0"/>
                </a:cubicBezTo>
                <a:cubicBezTo>
                  <a:pt x="6" y="0"/>
                  <a:pt x="8" y="1"/>
                  <a:pt x="8" y="3"/>
                </a:cubicBezTo>
                <a:cubicBezTo>
                  <a:pt x="8" y="30"/>
                  <a:pt x="8" y="30"/>
                  <a:pt x="8" y="30"/>
                </a:cubicBezTo>
                <a:cubicBezTo>
                  <a:pt x="8" y="32"/>
                  <a:pt x="6" y="34"/>
                  <a:pt x="4" y="34"/>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2" name="Freeform 102"/>
          <p:cNvSpPr/>
          <p:nvPr/>
        </p:nvSpPr>
        <p:spPr bwMode="auto">
          <a:xfrm>
            <a:off x="4294551" y="4830623"/>
            <a:ext cx="304800" cy="201613"/>
          </a:xfrm>
          <a:custGeom>
            <a:avLst/>
            <a:gdLst>
              <a:gd name="T0" fmla="*/ 104 w 109"/>
              <a:gd name="T1" fmla="*/ 72 h 72"/>
              <a:gd name="T2" fmla="*/ 101 w 109"/>
              <a:gd name="T3" fmla="*/ 69 h 72"/>
              <a:gd name="T4" fmla="*/ 89 w 109"/>
              <a:gd name="T5" fmla="*/ 8 h 72"/>
              <a:gd name="T6" fmla="*/ 17 w 109"/>
              <a:gd name="T7" fmla="*/ 8 h 72"/>
              <a:gd name="T8" fmla="*/ 8 w 109"/>
              <a:gd name="T9" fmla="*/ 69 h 72"/>
              <a:gd name="T10" fmla="*/ 4 w 109"/>
              <a:gd name="T11" fmla="*/ 72 h 72"/>
              <a:gd name="T12" fmla="*/ 0 w 109"/>
              <a:gd name="T13" fmla="*/ 68 h 72"/>
              <a:gd name="T14" fmla="*/ 9 w 109"/>
              <a:gd name="T15" fmla="*/ 3 h 72"/>
              <a:gd name="T16" fmla="*/ 13 w 109"/>
              <a:gd name="T17" fmla="*/ 0 h 72"/>
              <a:gd name="T18" fmla="*/ 92 w 109"/>
              <a:gd name="T19" fmla="*/ 0 h 72"/>
              <a:gd name="T20" fmla="*/ 96 w 109"/>
              <a:gd name="T21" fmla="*/ 3 h 72"/>
              <a:gd name="T22" fmla="*/ 108 w 109"/>
              <a:gd name="T23" fmla="*/ 67 h 72"/>
              <a:gd name="T24" fmla="*/ 105 w 109"/>
              <a:gd name="T25" fmla="*/ 72 h 72"/>
              <a:gd name="T26" fmla="*/ 104 w 109"/>
              <a:gd name="T27"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9" h="72">
                <a:moveTo>
                  <a:pt x="104" y="72"/>
                </a:moveTo>
                <a:cubicBezTo>
                  <a:pt x="103" y="72"/>
                  <a:pt x="101" y="71"/>
                  <a:pt x="101" y="69"/>
                </a:cubicBezTo>
                <a:cubicBezTo>
                  <a:pt x="89" y="8"/>
                  <a:pt x="89" y="8"/>
                  <a:pt x="89" y="8"/>
                </a:cubicBezTo>
                <a:cubicBezTo>
                  <a:pt x="17" y="8"/>
                  <a:pt x="17" y="8"/>
                  <a:pt x="17" y="8"/>
                </a:cubicBezTo>
                <a:cubicBezTo>
                  <a:pt x="8" y="69"/>
                  <a:pt x="8" y="69"/>
                  <a:pt x="8" y="69"/>
                </a:cubicBezTo>
                <a:cubicBezTo>
                  <a:pt x="8" y="71"/>
                  <a:pt x="6" y="72"/>
                  <a:pt x="4" y="72"/>
                </a:cubicBezTo>
                <a:cubicBezTo>
                  <a:pt x="1" y="72"/>
                  <a:pt x="0" y="70"/>
                  <a:pt x="0" y="68"/>
                </a:cubicBezTo>
                <a:cubicBezTo>
                  <a:pt x="9" y="3"/>
                  <a:pt x="9" y="3"/>
                  <a:pt x="9" y="3"/>
                </a:cubicBezTo>
                <a:cubicBezTo>
                  <a:pt x="10" y="1"/>
                  <a:pt x="11" y="0"/>
                  <a:pt x="13" y="0"/>
                </a:cubicBezTo>
                <a:cubicBezTo>
                  <a:pt x="92" y="0"/>
                  <a:pt x="92" y="0"/>
                  <a:pt x="92" y="0"/>
                </a:cubicBezTo>
                <a:cubicBezTo>
                  <a:pt x="94" y="0"/>
                  <a:pt x="96" y="1"/>
                  <a:pt x="96" y="3"/>
                </a:cubicBezTo>
                <a:cubicBezTo>
                  <a:pt x="108" y="67"/>
                  <a:pt x="108" y="67"/>
                  <a:pt x="108" y="67"/>
                </a:cubicBezTo>
                <a:cubicBezTo>
                  <a:pt x="109" y="70"/>
                  <a:pt x="107" y="72"/>
                  <a:pt x="105" y="72"/>
                </a:cubicBezTo>
                <a:cubicBezTo>
                  <a:pt x="105" y="72"/>
                  <a:pt x="105" y="72"/>
                  <a:pt x="104" y="72"/>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3" name="Freeform 103"/>
          <p:cNvSpPr/>
          <p:nvPr/>
        </p:nvSpPr>
        <p:spPr bwMode="auto">
          <a:xfrm>
            <a:off x="4666026" y="4654410"/>
            <a:ext cx="169863" cy="252413"/>
          </a:xfrm>
          <a:custGeom>
            <a:avLst/>
            <a:gdLst>
              <a:gd name="T0" fmla="*/ 57 w 61"/>
              <a:gd name="T1" fmla="*/ 90 h 90"/>
              <a:gd name="T2" fmla="*/ 4 w 61"/>
              <a:gd name="T3" fmla="*/ 90 h 90"/>
              <a:gd name="T4" fmla="*/ 0 w 61"/>
              <a:gd name="T5" fmla="*/ 86 h 90"/>
              <a:gd name="T6" fmla="*/ 4 w 61"/>
              <a:gd name="T7" fmla="*/ 82 h 90"/>
              <a:gd name="T8" fmla="*/ 53 w 61"/>
              <a:gd name="T9" fmla="*/ 82 h 90"/>
              <a:gd name="T10" fmla="*/ 53 w 61"/>
              <a:gd name="T11" fmla="*/ 4 h 90"/>
              <a:gd name="T12" fmla="*/ 57 w 61"/>
              <a:gd name="T13" fmla="*/ 0 h 90"/>
              <a:gd name="T14" fmla="*/ 61 w 61"/>
              <a:gd name="T15" fmla="*/ 4 h 90"/>
              <a:gd name="T16" fmla="*/ 61 w 61"/>
              <a:gd name="T17" fmla="*/ 86 h 90"/>
              <a:gd name="T18" fmla="*/ 57 w 61"/>
              <a:gd name="T19"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90">
                <a:moveTo>
                  <a:pt x="57" y="90"/>
                </a:moveTo>
                <a:cubicBezTo>
                  <a:pt x="4" y="90"/>
                  <a:pt x="4" y="90"/>
                  <a:pt x="4" y="90"/>
                </a:cubicBezTo>
                <a:cubicBezTo>
                  <a:pt x="2" y="90"/>
                  <a:pt x="0" y="89"/>
                  <a:pt x="0" y="86"/>
                </a:cubicBezTo>
                <a:cubicBezTo>
                  <a:pt x="0" y="84"/>
                  <a:pt x="2" y="82"/>
                  <a:pt x="4" y="82"/>
                </a:cubicBezTo>
                <a:cubicBezTo>
                  <a:pt x="53" y="82"/>
                  <a:pt x="53" y="82"/>
                  <a:pt x="53" y="82"/>
                </a:cubicBezTo>
                <a:cubicBezTo>
                  <a:pt x="53" y="4"/>
                  <a:pt x="53" y="4"/>
                  <a:pt x="53" y="4"/>
                </a:cubicBezTo>
                <a:cubicBezTo>
                  <a:pt x="53" y="2"/>
                  <a:pt x="55" y="0"/>
                  <a:pt x="57" y="0"/>
                </a:cubicBezTo>
                <a:cubicBezTo>
                  <a:pt x="59" y="0"/>
                  <a:pt x="61" y="2"/>
                  <a:pt x="61" y="4"/>
                </a:cubicBezTo>
                <a:cubicBezTo>
                  <a:pt x="61" y="86"/>
                  <a:pt x="61" y="86"/>
                  <a:pt x="61" y="86"/>
                </a:cubicBezTo>
                <a:cubicBezTo>
                  <a:pt x="61" y="89"/>
                  <a:pt x="59" y="90"/>
                  <a:pt x="57" y="9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4" name="Freeform 104"/>
          <p:cNvSpPr/>
          <p:nvPr/>
        </p:nvSpPr>
        <p:spPr bwMode="auto">
          <a:xfrm>
            <a:off x="4739051" y="4895710"/>
            <a:ext cx="22225" cy="125413"/>
          </a:xfrm>
          <a:custGeom>
            <a:avLst/>
            <a:gdLst>
              <a:gd name="T0" fmla="*/ 4 w 8"/>
              <a:gd name="T1" fmla="*/ 45 h 45"/>
              <a:gd name="T2" fmla="*/ 0 w 8"/>
              <a:gd name="T3" fmla="*/ 41 h 45"/>
              <a:gd name="T4" fmla="*/ 0 w 8"/>
              <a:gd name="T5" fmla="*/ 4 h 45"/>
              <a:gd name="T6" fmla="*/ 4 w 8"/>
              <a:gd name="T7" fmla="*/ 0 h 45"/>
              <a:gd name="T8" fmla="*/ 8 w 8"/>
              <a:gd name="T9" fmla="*/ 4 h 45"/>
              <a:gd name="T10" fmla="*/ 8 w 8"/>
              <a:gd name="T11" fmla="*/ 41 h 45"/>
              <a:gd name="T12" fmla="*/ 4 w 8"/>
              <a:gd name="T13" fmla="*/ 45 h 45"/>
            </a:gdLst>
            <a:ahLst/>
            <a:cxnLst>
              <a:cxn ang="0">
                <a:pos x="T0" y="T1"/>
              </a:cxn>
              <a:cxn ang="0">
                <a:pos x="T2" y="T3"/>
              </a:cxn>
              <a:cxn ang="0">
                <a:pos x="T4" y="T5"/>
              </a:cxn>
              <a:cxn ang="0">
                <a:pos x="T6" y="T7"/>
              </a:cxn>
              <a:cxn ang="0">
                <a:pos x="T8" y="T9"/>
              </a:cxn>
              <a:cxn ang="0">
                <a:pos x="T10" y="T11"/>
              </a:cxn>
              <a:cxn ang="0">
                <a:pos x="T12" y="T13"/>
              </a:cxn>
            </a:cxnLst>
            <a:rect l="0" t="0" r="r" b="b"/>
            <a:pathLst>
              <a:path w="8" h="45">
                <a:moveTo>
                  <a:pt x="4" y="45"/>
                </a:moveTo>
                <a:cubicBezTo>
                  <a:pt x="2" y="45"/>
                  <a:pt x="0" y="43"/>
                  <a:pt x="0" y="41"/>
                </a:cubicBezTo>
                <a:cubicBezTo>
                  <a:pt x="0" y="4"/>
                  <a:pt x="0" y="4"/>
                  <a:pt x="0" y="4"/>
                </a:cubicBezTo>
                <a:cubicBezTo>
                  <a:pt x="0" y="1"/>
                  <a:pt x="2" y="0"/>
                  <a:pt x="4" y="0"/>
                </a:cubicBezTo>
                <a:cubicBezTo>
                  <a:pt x="7" y="0"/>
                  <a:pt x="8" y="1"/>
                  <a:pt x="8" y="4"/>
                </a:cubicBezTo>
                <a:cubicBezTo>
                  <a:pt x="8" y="41"/>
                  <a:pt x="8" y="41"/>
                  <a:pt x="8" y="41"/>
                </a:cubicBezTo>
                <a:cubicBezTo>
                  <a:pt x="8" y="43"/>
                  <a:pt x="7" y="45"/>
                  <a:pt x="4" y="45"/>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5" name="Freeform 105"/>
          <p:cNvSpPr/>
          <p:nvPr/>
        </p:nvSpPr>
        <p:spPr bwMode="auto">
          <a:xfrm>
            <a:off x="4685076" y="4998898"/>
            <a:ext cx="128588" cy="22225"/>
          </a:xfrm>
          <a:custGeom>
            <a:avLst/>
            <a:gdLst>
              <a:gd name="T0" fmla="*/ 42 w 46"/>
              <a:gd name="T1" fmla="*/ 8 h 8"/>
              <a:gd name="T2" fmla="*/ 4 w 46"/>
              <a:gd name="T3" fmla="*/ 8 h 8"/>
              <a:gd name="T4" fmla="*/ 0 w 46"/>
              <a:gd name="T5" fmla="*/ 4 h 8"/>
              <a:gd name="T6" fmla="*/ 4 w 46"/>
              <a:gd name="T7" fmla="*/ 0 h 8"/>
              <a:gd name="T8" fmla="*/ 42 w 46"/>
              <a:gd name="T9" fmla="*/ 0 h 8"/>
              <a:gd name="T10" fmla="*/ 46 w 46"/>
              <a:gd name="T11" fmla="*/ 4 h 8"/>
              <a:gd name="T12" fmla="*/ 42 w 46"/>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6" h="8">
                <a:moveTo>
                  <a:pt x="42" y="8"/>
                </a:moveTo>
                <a:cubicBezTo>
                  <a:pt x="4" y="8"/>
                  <a:pt x="4" y="8"/>
                  <a:pt x="4" y="8"/>
                </a:cubicBezTo>
                <a:cubicBezTo>
                  <a:pt x="1" y="8"/>
                  <a:pt x="0" y="6"/>
                  <a:pt x="0" y="4"/>
                </a:cubicBezTo>
                <a:cubicBezTo>
                  <a:pt x="0" y="2"/>
                  <a:pt x="1" y="0"/>
                  <a:pt x="4" y="0"/>
                </a:cubicBezTo>
                <a:cubicBezTo>
                  <a:pt x="42" y="0"/>
                  <a:pt x="42" y="0"/>
                  <a:pt x="42" y="0"/>
                </a:cubicBezTo>
                <a:cubicBezTo>
                  <a:pt x="44" y="0"/>
                  <a:pt x="46" y="2"/>
                  <a:pt x="46" y="4"/>
                </a:cubicBezTo>
                <a:cubicBezTo>
                  <a:pt x="46" y="6"/>
                  <a:pt x="44" y="8"/>
                  <a:pt x="42" y="8"/>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6" name="Oval 106"/>
          <p:cNvSpPr>
            <a:spLocks noChangeArrowheads="1"/>
          </p:cNvSpPr>
          <p:nvPr/>
        </p:nvSpPr>
        <p:spPr bwMode="auto">
          <a:xfrm>
            <a:off x="4554901" y="4540110"/>
            <a:ext cx="111125" cy="111125"/>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7" name="Freeform 107"/>
          <p:cNvSpPr/>
          <p:nvPr/>
        </p:nvSpPr>
        <p:spPr bwMode="auto">
          <a:xfrm>
            <a:off x="4464414" y="4635360"/>
            <a:ext cx="344488" cy="385763"/>
          </a:xfrm>
          <a:custGeom>
            <a:avLst/>
            <a:gdLst>
              <a:gd name="T0" fmla="*/ 119 w 123"/>
              <a:gd name="T1" fmla="*/ 55 h 138"/>
              <a:gd name="T2" fmla="*/ 96 w 123"/>
              <a:gd name="T3" fmla="*/ 11 h 138"/>
              <a:gd name="T4" fmla="*/ 76 w 123"/>
              <a:gd name="T5" fmla="*/ 1 h 138"/>
              <a:gd name="T6" fmla="*/ 65 w 123"/>
              <a:gd name="T7" fmla="*/ 5 h 138"/>
              <a:gd name="T8" fmla="*/ 42 w 123"/>
              <a:gd name="T9" fmla="*/ 31 h 138"/>
              <a:gd name="T10" fmla="*/ 11 w 123"/>
              <a:gd name="T11" fmla="*/ 36 h 138"/>
              <a:gd name="T12" fmla="*/ 1 w 123"/>
              <a:gd name="T13" fmla="*/ 49 h 138"/>
              <a:gd name="T14" fmla="*/ 13 w 123"/>
              <a:gd name="T15" fmla="*/ 59 h 138"/>
              <a:gd name="T16" fmla="*/ 15 w 123"/>
              <a:gd name="T17" fmla="*/ 59 h 138"/>
              <a:gd name="T18" fmla="*/ 49 w 123"/>
              <a:gd name="T19" fmla="*/ 53 h 138"/>
              <a:gd name="T20" fmla="*/ 56 w 123"/>
              <a:gd name="T21" fmla="*/ 50 h 138"/>
              <a:gd name="T22" fmla="*/ 67 w 123"/>
              <a:gd name="T23" fmla="*/ 38 h 138"/>
              <a:gd name="T24" fmla="*/ 78 w 123"/>
              <a:gd name="T25" fmla="*/ 59 h 138"/>
              <a:gd name="T26" fmla="*/ 54 w 123"/>
              <a:gd name="T27" fmla="*/ 59 h 138"/>
              <a:gd name="T28" fmla="*/ 45 w 123"/>
              <a:gd name="T29" fmla="*/ 64 h 138"/>
              <a:gd name="T30" fmla="*/ 42 w 123"/>
              <a:gd name="T31" fmla="*/ 74 h 138"/>
              <a:gd name="T32" fmla="*/ 53 w 123"/>
              <a:gd name="T33" fmla="*/ 128 h 138"/>
              <a:gd name="T34" fmla="*/ 64 w 123"/>
              <a:gd name="T35" fmla="*/ 138 h 138"/>
              <a:gd name="T36" fmla="*/ 66 w 123"/>
              <a:gd name="T37" fmla="*/ 138 h 138"/>
              <a:gd name="T38" fmla="*/ 75 w 123"/>
              <a:gd name="T39" fmla="*/ 124 h 138"/>
              <a:gd name="T40" fmla="*/ 68 w 123"/>
              <a:gd name="T41" fmla="*/ 83 h 138"/>
              <a:gd name="T42" fmla="*/ 98 w 123"/>
              <a:gd name="T43" fmla="*/ 83 h 138"/>
              <a:gd name="T44" fmla="*/ 106 w 123"/>
              <a:gd name="T45" fmla="*/ 83 h 138"/>
              <a:gd name="T46" fmla="*/ 112 w 123"/>
              <a:gd name="T47" fmla="*/ 80 h 138"/>
              <a:gd name="T48" fmla="*/ 119 w 123"/>
              <a:gd name="T49" fmla="*/ 55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3" h="138">
                <a:moveTo>
                  <a:pt x="119" y="55"/>
                </a:moveTo>
                <a:cubicBezTo>
                  <a:pt x="96" y="11"/>
                  <a:pt x="96" y="11"/>
                  <a:pt x="96" y="11"/>
                </a:cubicBezTo>
                <a:cubicBezTo>
                  <a:pt x="92" y="4"/>
                  <a:pt x="84" y="0"/>
                  <a:pt x="76" y="1"/>
                </a:cubicBezTo>
                <a:cubicBezTo>
                  <a:pt x="72" y="0"/>
                  <a:pt x="68" y="2"/>
                  <a:pt x="65" y="5"/>
                </a:cubicBezTo>
                <a:cubicBezTo>
                  <a:pt x="42" y="31"/>
                  <a:pt x="42" y="31"/>
                  <a:pt x="42" y="31"/>
                </a:cubicBezTo>
                <a:cubicBezTo>
                  <a:pt x="11" y="36"/>
                  <a:pt x="11" y="36"/>
                  <a:pt x="11" y="36"/>
                </a:cubicBezTo>
                <a:cubicBezTo>
                  <a:pt x="5" y="37"/>
                  <a:pt x="0" y="43"/>
                  <a:pt x="1" y="49"/>
                </a:cubicBezTo>
                <a:cubicBezTo>
                  <a:pt x="2" y="55"/>
                  <a:pt x="7" y="59"/>
                  <a:pt x="13" y="59"/>
                </a:cubicBezTo>
                <a:cubicBezTo>
                  <a:pt x="13" y="59"/>
                  <a:pt x="14" y="59"/>
                  <a:pt x="15" y="59"/>
                </a:cubicBezTo>
                <a:cubicBezTo>
                  <a:pt x="49" y="53"/>
                  <a:pt x="49" y="53"/>
                  <a:pt x="49" y="53"/>
                </a:cubicBezTo>
                <a:cubicBezTo>
                  <a:pt x="52" y="53"/>
                  <a:pt x="54" y="52"/>
                  <a:pt x="56" y="50"/>
                </a:cubicBezTo>
                <a:cubicBezTo>
                  <a:pt x="67" y="38"/>
                  <a:pt x="67" y="38"/>
                  <a:pt x="67" y="38"/>
                </a:cubicBezTo>
                <a:cubicBezTo>
                  <a:pt x="78" y="59"/>
                  <a:pt x="78" y="59"/>
                  <a:pt x="78" y="59"/>
                </a:cubicBezTo>
                <a:cubicBezTo>
                  <a:pt x="54" y="59"/>
                  <a:pt x="54" y="59"/>
                  <a:pt x="54" y="59"/>
                </a:cubicBezTo>
                <a:cubicBezTo>
                  <a:pt x="50" y="59"/>
                  <a:pt x="47" y="61"/>
                  <a:pt x="45" y="64"/>
                </a:cubicBezTo>
                <a:cubicBezTo>
                  <a:pt x="43" y="67"/>
                  <a:pt x="42" y="70"/>
                  <a:pt x="42" y="74"/>
                </a:cubicBezTo>
                <a:cubicBezTo>
                  <a:pt x="53" y="128"/>
                  <a:pt x="53" y="128"/>
                  <a:pt x="53" y="128"/>
                </a:cubicBezTo>
                <a:cubicBezTo>
                  <a:pt x="54" y="134"/>
                  <a:pt x="59" y="138"/>
                  <a:pt x="64" y="138"/>
                </a:cubicBezTo>
                <a:cubicBezTo>
                  <a:pt x="65" y="138"/>
                  <a:pt x="66" y="138"/>
                  <a:pt x="66" y="138"/>
                </a:cubicBezTo>
                <a:cubicBezTo>
                  <a:pt x="73" y="136"/>
                  <a:pt x="77" y="130"/>
                  <a:pt x="75" y="124"/>
                </a:cubicBezTo>
                <a:cubicBezTo>
                  <a:pt x="68" y="83"/>
                  <a:pt x="68" y="83"/>
                  <a:pt x="68" y="83"/>
                </a:cubicBezTo>
                <a:cubicBezTo>
                  <a:pt x="98" y="83"/>
                  <a:pt x="98" y="83"/>
                  <a:pt x="98" y="83"/>
                </a:cubicBezTo>
                <a:cubicBezTo>
                  <a:pt x="101" y="84"/>
                  <a:pt x="104" y="83"/>
                  <a:pt x="106" y="83"/>
                </a:cubicBezTo>
                <a:cubicBezTo>
                  <a:pt x="108" y="83"/>
                  <a:pt x="110" y="82"/>
                  <a:pt x="112" y="80"/>
                </a:cubicBezTo>
                <a:cubicBezTo>
                  <a:pt x="120" y="75"/>
                  <a:pt x="123" y="64"/>
                  <a:pt x="119" y="55"/>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8" name="Freeform 108"/>
          <p:cNvSpPr/>
          <p:nvPr/>
        </p:nvSpPr>
        <p:spPr bwMode="auto">
          <a:xfrm>
            <a:off x="4358051" y="4671873"/>
            <a:ext cx="193675" cy="153988"/>
          </a:xfrm>
          <a:custGeom>
            <a:avLst/>
            <a:gdLst>
              <a:gd name="T0" fmla="*/ 65 w 69"/>
              <a:gd name="T1" fmla="*/ 55 h 55"/>
              <a:gd name="T2" fmla="*/ 29 w 69"/>
              <a:gd name="T3" fmla="*/ 55 h 55"/>
              <a:gd name="T4" fmla="*/ 26 w 69"/>
              <a:gd name="T5" fmla="*/ 53 h 55"/>
              <a:gd name="T6" fmla="*/ 1 w 69"/>
              <a:gd name="T7" fmla="*/ 7 h 55"/>
              <a:gd name="T8" fmla="*/ 3 w 69"/>
              <a:gd name="T9" fmla="*/ 1 h 55"/>
              <a:gd name="T10" fmla="*/ 8 w 69"/>
              <a:gd name="T11" fmla="*/ 3 h 55"/>
              <a:gd name="T12" fmla="*/ 32 w 69"/>
              <a:gd name="T13" fmla="*/ 47 h 55"/>
              <a:gd name="T14" fmla="*/ 65 w 69"/>
              <a:gd name="T15" fmla="*/ 47 h 55"/>
              <a:gd name="T16" fmla="*/ 69 w 69"/>
              <a:gd name="T17" fmla="*/ 51 h 55"/>
              <a:gd name="T18" fmla="*/ 65 w 69"/>
              <a:gd name="T19" fmla="*/ 5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55">
                <a:moveTo>
                  <a:pt x="65" y="55"/>
                </a:moveTo>
                <a:cubicBezTo>
                  <a:pt x="29" y="55"/>
                  <a:pt x="29" y="55"/>
                  <a:pt x="29" y="55"/>
                </a:cubicBezTo>
                <a:cubicBezTo>
                  <a:pt x="28" y="55"/>
                  <a:pt x="26" y="55"/>
                  <a:pt x="26" y="53"/>
                </a:cubicBezTo>
                <a:cubicBezTo>
                  <a:pt x="1" y="7"/>
                  <a:pt x="1" y="7"/>
                  <a:pt x="1" y="7"/>
                </a:cubicBezTo>
                <a:cubicBezTo>
                  <a:pt x="0" y="5"/>
                  <a:pt x="1" y="2"/>
                  <a:pt x="3" y="1"/>
                </a:cubicBezTo>
                <a:cubicBezTo>
                  <a:pt x="5" y="0"/>
                  <a:pt x="7" y="1"/>
                  <a:pt x="8" y="3"/>
                </a:cubicBezTo>
                <a:cubicBezTo>
                  <a:pt x="32" y="47"/>
                  <a:pt x="32" y="47"/>
                  <a:pt x="32" y="47"/>
                </a:cubicBezTo>
                <a:cubicBezTo>
                  <a:pt x="65" y="47"/>
                  <a:pt x="65" y="47"/>
                  <a:pt x="65" y="47"/>
                </a:cubicBezTo>
                <a:cubicBezTo>
                  <a:pt x="68" y="47"/>
                  <a:pt x="69" y="49"/>
                  <a:pt x="69" y="51"/>
                </a:cubicBezTo>
                <a:cubicBezTo>
                  <a:pt x="69" y="54"/>
                  <a:pt x="68" y="55"/>
                  <a:pt x="65" y="55"/>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9" name="Freeform 32"/>
          <p:cNvSpPr/>
          <p:nvPr/>
        </p:nvSpPr>
        <p:spPr bwMode="auto">
          <a:xfrm>
            <a:off x="6599154" y="5716502"/>
            <a:ext cx="331788" cy="82550"/>
          </a:xfrm>
          <a:custGeom>
            <a:avLst/>
            <a:gdLst>
              <a:gd name="T0" fmla="*/ 121 w 122"/>
              <a:gd name="T1" fmla="*/ 24 h 30"/>
              <a:gd name="T2" fmla="*/ 107 w 122"/>
              <a:gd name="T3" fmla="*/ 2 h 30"/>
              <a:gd name="T4" fmla="*/ 104 w 122"/>
              <a:gd name="T5" fmla="*/ 0 h 30"/>
              <a:gd name="T6" fmla="*/ 62 w 122"/>
              <a:gd name="T7" fmla="*/ 0 h 30"/>
              <a:gd name="T8" fmla="*/ 60 w 122"/>
              <a:gd name="T9" fmla="*/ 0 h 30"/>
              <a:gd name="T10" fmla="*/ 18 w 122"/>
              <a:gd name="T11" fmla="*/ 0 h 30"/>
              <a:gd name="T12" fmla="*/ 15 w 122"/>
              <a:gd name="T13" fmla="*/ 2 h 30"/>
              <a:gd name="T14" fmla="*/ 1 w 122"/>
              <a:gd name="T15" fmla="*/ 24 h 30"/>
              <a:gd name="T16" fmla="*/ 2 w 122"/>
              <a:gd name="T17" fmla="*/ 29 h 30"/>
              <a:gd name="T18" fmla="*/ 4 w 122"/>
              <a:gd name="T19" fmla="*/ 30 h 30"/>
              <a:gd name="T20" fmla="*/ 8 w 122"/>
              <a:gd name="T21" fmla="*/ 28 h 30"/>
              <a:gd name="T22" fmla="*/ 20 w 122"/>
              <a:gd name="T23" fmla="*/ 8 h 30"/>
              <a:gd name="T24" fmla="*/ 60 w 122"/>
              <a:gd name="T25" fmla="*/ 8 h 30"/>
              <a:gd name="T26" fmla="*/ 62 w 122"/>
              <a:gd name="T27" fmla="*/ 8 h 30"/>
              <a:gd name="T28" fmla="*/ 102 w 122"/>
              <a:gd name="T29" fmla="*/ 8 h 30"/>
              <a:gd name="T30" fmla="*/ 114 w 122"/>
              <a:gd name="T31" fmla="*/ 28 h 30"/>
              <a:gd name="T32" fmla="*/ 118 w 122"/>
              <a:gd name="T33" fmla="*/ 30 h 30"/>
              <a:gd name="T34" fmla="*/ 120 w 122"/>
              <a:gd name="T35" fmla="*/ 29 h 30"/>
              <a:gd name="T36" fmla="*/ 121 w 122"/>
              <a:gd name="T37"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2" h="30">
                <a:moveTo>
                  <a:pt x="121" y="24"/>
                </a:moveTo>
                <a:cubicBezTo>
                  <a:pt x="107" y="2"/>
                  <a:pt x="107" y="2"/>
                  <a:pt x="107" y="2"/>
                </a:cubicBezTo>
                <a:cubicBezTo>
                  <a:pt x="106" y="1"/>
                  <a:pt x="105" y="0"/>
                  <a:pt x="104" y="0"/>
                </a:cubicBezTo>
                <a:cubicBezTo>
                  <a:pt x="62" y="0"/>
                  <a:pt x="62" y="0"/>
                  <a:pt x="62" y="0"/>
                </a:cubicBezTo>
                <a:cubicBezTo>
                  <a:pt x="60" y="0"/>
                  <a:pt x="60" y="0"/>
                  <a:pt x="60" y="0"/>
                </a:cubicBezTo>
                <a:cubicBezTo>
                  <a:pt x="18" y="0"/>
                  <a:pt x="18" y="0"/>
                  <a:pt x="18" y="0"/>
                </a:cubicBezTo>
                <a:cubicBezTo>
                  <a:pt x="17" y="0"/>
                  <a:pt x="15" y="1"/>
                  <a:pt x="15" y="2"/>
                </a:cubicBezTo>
                <a:cubicBezTo>
                  <a:pt x="1" y="24"/>
                  <a:pt x="1" y="24"/>
                  <a:pt x="1" y="24"/>
                </a:cubicBezTo>
                <a:cubicBezTo>
                  <a:pt x="0" y="26"/>
                  <a:pt x="0" y="28"/>
                  <a:pt x="2" y="29"/>
                </a:cubicBezTo>
                <a:cubicBezTo>
                  <a:pt x="3" y="30"/>
                  <a:pt x="3" y="30"/>
                  <a:pt x="4" y="30"/>
                </a:cubicBezTo>
                <a:cubicBezTo>
                  <a:pt x="6" y="30"/>
                  <a:pt x="7" y="29"/>
                  <a:pt x="8" y="28"/>
                </a:cubicBezTo>
                <a:cubicBezTo>
                  <a:pt x="20" y="8"/>
                  <a:pt x="20" y="8"/>
                  <a:pt x="20" y="8"/>
                </a:cubicBezTo>
                <a:cubicBezTo>
                  <a:pt x="60" y="8"/>
                  <a:pt x="60" y="8"/>
                  <a:pt x="60" y="8"/>
                </a:cubicBezTo>
                <a:cubicBezTo>
                  <a:pt x="62" y="8"/>
                  <a:pt x="62" y="8"/>
                  <a:pt x="62" y="8"/>
                </a:cubicBezTo>
                <a:cubicBezTo>
                  <a:pt x="102" y="8"/>
                  <a:pt x="102" y="8"/>
                  <a:pt x="102" y="8"/>
                </a:cubicBezTo>
                <a:cubicBezTo>
                  <a:pt x="114" y="28"/>
                  <a:pt x="114" y="28"/>
                  <a:pt x="114" y="28"/>
                </a:cubicBezTo>
                <a:cubicBezTo>
                  <a:pt x="115" y="29"/>
                  <a:pt x="116" y="30"/>
                  <a:pt x="118" y="30"/>
                </a:cubicBezTo>
                <a:cubicBezTo>
                  <a:pt x="118" y="30"/>
                  <a:pt x="119" y="30"/>
                  <a:pt x="120" y="29"/>
                </a:cubicBezTo>
                <a:cubicBezTo>
                  <a:pt x="122" y="28"/>
                  <a:pt x="122" y="26"/>
                  <a:pt x="121" y="24"/>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0" name="Freeform 33"/>
          <p:cNvSpPr/>
          <p:nvPr/>
        </p:nvSpPr>
        <p:spPr bwMode="auto">
          <a:xfrm>
            <a:off x="6500729" y="5233902"/>
            <a:ext cx="165100" cy="149225"/>
          </a:xfrm>
          <a:custGeom>
            <a:avLst/>
            <a:gdLst>
              <a:gd name="T0" fmla="*/ 33 w 61"/>
              <a:gd name="T1" fmla="*/ 0 h 55"/>
              <a:gd name="T2" fmla="*/ 0 w 61"/>
              <a:gd name="T3" fmla="*/ 33 h 55"/>
              <a:gd name="T4" fmla="*/ 7 w 61"/>
              <a:gd name="T5" fmla="*/ 54 h 55"/>
              <a:gd name="T6" fmla="*/ 10 w 61"/>
              <a:gd name="T7" fmla="*/ 55 h 55"/>
              <a:gd name="T8" fmla="*/ 13 w 61"/>
              <a:gd name="T9" fmla="*/ 55 h 55"/>
              <a:gd name="T10" fmla="*/ 59 w 61"/>
              <a:gd name="T11" fmla="*/ 19 h 55"/>
              <a:gd name="T12" fmla="*/ 60 w 61"/>
              <a:gd name="T13" fmla="*/ 13 h 55"/>
              <a:gd name="T14" fmla="*/ 33 w 61"/>
              <a:gd name="T15" fmla="*/ 0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55">
                <a:moveTo>
                  <a:pt x="33" y="0"/>
                </a:moveTo>
                <a:cubicBezTo>
                  <a:pt x="15" y="0"/>
                  <a:pt x="0" y="15"/>
                  <a:pt x="0" y="33"/>
                </a:cubicBezTo>
                <a:cubicBezTo>
                  <a:pt x="0" y="41"/>
                  <a:pt x="2" y="48"/>
                  <a:pt x="7" y="54"/>
                </a:cubicBezTo>
                <a:cubicBezTo>
                  <a:pt x="8" y="55"/>
                  <a:pt x="9" y="55"/>
                  <a:pt x="10" y="55"/>
                </a:cubicBezTo>
                <a:cubicBezTo>
                  <a:pt x="11" y="55"/>
                  <a:pt x="12" y="55"/>
                  <a:pt x="13" y="55"/>
                </a:cubicBezTo>
                <a:cubicBezTo>
                  <a:pt x="59" y="19"/>
                  <a:pt x="59" y="19"/>
                  <a:pt x="59" y="19"/>
                </a:cubicBezTo>
                <a:cubicBezTo>
                  <a:pt x="61" y="17"/>
                  <a:pt x="61" y="15"/>
                  <a:pt x="60" y="13"/>
                </a:cubicBezTo>
                <a:cubicBezTo>
                  <a:pt x="54" y="5"/>
                  <a:pt x="44" y="0"/>
                  <a:pt x="33" y="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1" name="Freeform 34"/>
          <p:cNvSpPr/>
          <p:nvPr/>
        </p:nvSpPr>
        <p:spPr bwMode="auto">
          <a:xfrm>
            <a:off x="6862679" y="5233902"/>
            <a:ext cx="166688" cy="149225"/>
          </a:xfrm>
          <a:custGeom>
            <a:avLst/>
            <a:gdLst>
              <a:gd name="T0" fmla="*/ 28 w 61"/>
              <a:gd name="T1" fmla="*/ 0 h 55"/>
              <a:gd name="T2" fmla="*/ 1 w 61"/>
              <a:gd name="T3" fmla="*/ 13 h 55"/>
              <a:gd name="T4" fmla="*/ 2 w 61"/>
              <a:gd name="T5" fmla="*/ 19 h 55"/>
              <a:gd name="T6" fmla="*/ 48 w 61"/>
              <a:gd name="T7" fmla="*/ 55 h 55"/>
              <a:gd name="T8" fmla="*/ 51 w 61"/>
              <a:gd name="T9" fmla="*/ 55 h 55"/>
              <a:gd name="T10" fmla="*/ 54 w 61"/>
              <a:gd name="T11" fmla="*/ 54 h 55"/>
              <a:gd name="T12" fmla="*/ 61 w 61"/>
              <a:gd name="T13" fmla="*/ 33 h 55"/>
              <a:gd name="T14" fmla="*/ 28 w 61"/>
              <a:gd name="T15" fmla="*/ 0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55">
                <a:moveTo>
                  <a:pt x="28" y="0"/>
                </a:moveTo>
                <a:cubicBezTo>
                  <a:pt x="17" y="0"/>
                  <a:pt x="7" y="5"/>
                  <a:pt x="1" y="13"/>
                </a:cubicBezTo>
                <a:cubicBezTo>
                  <a:pt x="0" y="15"/>
                  <a:pt x="0" y="17"/>
                  <a:pt x="2" y="19"/>
                </a:cubicBezTo>
                <a:cubicBezTo>
                  <a:pt x="48" y="55"/>
                  <a:pt x="48" y="55"/>
                  <a:pt x="48" y="55"/>
                </a:cubicBezTo>
                <a:cubicBezTo>
                  <a:pt x="49" y="55"/>
                  <a:pt x="50" y="55"/>
                  <a:pt x="51" y="55"/>
                </a:cubicBezTo>
                <a:cubicBezTo>
                  <a:pt x="52" y="55"/>
                  <a:pt x="53" y="55"/>
                  <a:pt x="54" y="54"/>
                </a:cubicBezTo>
                <a:cubicBezTo>
                  <a:pt x="58" y="48"/>
                  <a:pt x="61" y="41"/>
                  <a:pt x="61" y="33"/>
                </a:cubicBezTo>
                <a:cubicBezTo>
                  <a:pt x="61" y="15"/>
                  <a:pt x="46" y="0"/>
                  <a:pt x="28" y="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223"/>
          <p:cNvSpPr>
            <a:spLocks noEditPoints="1"/>
          </p:cNvSpPr>
          <p:nvPr/>
        </p:nvSpPr>
        <p:spPr bwMode="auto">
          <a:xfrm>
            <a:off x="6557879" y="5287877"/>
            <a:ext cx="411163" cy="414338"/>
          </a:xfrm>
          <a:custGeom>
            <a:avLst/>
            <a:gdLst>
              <a:gd name="T0" fmla="*/ 76 w 151"/>
              <a:gd name="T1" fmla="*/ 0 h 152"/>
              <a:gd name="T2" fmla="*/ 0 w 151"/>
              <a:gd name="T3" fmla="*/ 76 h 152"/>
              <a:gd name="T4" fmla="*/ 76 w 151"/>
              <a:gd name="T5" fmla="*/ 152 h 152"/>
              <a:gd name="T6" fmla="*/ 151 w 151"/>
              <a:gd name="T7" fmla="*/ 76 h 152"/>
              <a:gd name="T8" fmla="*/ 76 w 151"/>
              <a:gd name="T9" fmla="*/ 0 h 152"/>
              <a:gd name="T10" fmla="*/ 104 w 151"/>
              <a:gd name="T11" fmla="*/ 82 h 152"/>
              <a:gd name="T12" fmla="*/ 77 w 151"/>
              <a:gd name="T13" fmla="*/ 82 h 152"/>
              <a:gd name="T14" fmla="*/ 71 w 151"/>
              <a:gd name="T15" fmla="*/ 76 h 152"/>
              <a:gd name="T16" fmla="*/ 71 w 151"/>
              <a:gd name="T17" fmla="*/ 24 h 152"/>
              <a:gd name="T18" fmla="*/ 77 w 151"/>
              <a:gd name="T19" fmla="*/ 18 h 152"/>
              <a:gd name="T20" fmla="*/ 83 w 151"/>
              <a:gd name="T21" fmla="*/ 24 h 152"/>
              <a:gd name="T22" fmla="*/ 83 w 151"/>
              <a:gd name="T23" fmla="*/ 70 h 152"/>
              <a:gd name="T24" fmla="*/ 104 w 151"/>
              <a:gd name="T25" fmla="*/ 70 h 152"/>
              <a:gd name="T26" fmla="*/ 110 w 151"/>
              <a:gd name="T27" fmla="*/ 76 h 152"/>
              <a:gd name="T28" fmla="*/ 104 w 151"/>
              <a:gd name="T29" fmla="*/ 82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1" h="152">
                <a:moveTo>
                  <a:pt x="76" y="0"/>
                </a:moveTo>
                <a:cubicBezTo>
                  <a:pt x="34" y="0"/>
                  <a:pt x="0" y="34"/>
                  <a:pt x="0" y="76"/>
                </a:cubicBezTo>
                <a:cubicBezTo>
                  <a:pt x="0" y="118"/>
                  <a:pt x="34" y="152"/>
                  <a:pt x="76" y="152"/>
                </a:cubicBezTo>
                <a:cubicBezTo>
                  <a:pt x="118" y="152"/>
                  <a:pt x="151" y="118"/>
                  <a:pt x="151" y="76"/>
                </a:cubicBezTo>
                <a:cubicBezTo>
                  <a:pt x="151" y="34"/>
                  <a:pt x="118" y="0"/>
                  <a:pt x="76" y="0"/>
                </a:cubicBezTo>
                <a:close/>
                <a:moveTo>
                  <a:pt x="104" y="82"/>
                </a:moveTo>
                <a:cubicBezTo>
                  <a:pt x="77" y="82"/>
                  <a:pt x="77" y="82"/>
                  <a:pt x="77" y="82"/>
                </a:cubicBezTo>
                <a:cubicBezTo>
                  <a:pt x="73" y="82"/>
                  <a:pt x="71" y="79"/>
                  <a:pt x="71" y="76"/>
                </a:cubicBezTo>
                <a:cubicBezTo>
                  <a:pt x="71" y="24"/>
                  <a:pt x="71" y="24"/>
                  <a:pt x="71" y="24"/>
                </a:cubicBezTo>
                <a:cubicBezTo>
                  <a:pt x="71" y="21"/>
                  <a:pt x="73" y="18"/>
                  <a:pt x="77" y="18"/>
                </a:cubicBezTo>
                <a:cubicBezTo>
                  <a:pt x="80" y="18"/>
                  <a:pt x="83" y="21"/>
                  <a:pt x="83" y="24"/>
                </a:cubicBezTo>
                <a:cubicBezTo>
                  <a:pt x="83" y="70"/>
                  <a:pt x="83" y="70"/>
                  <a:pt x="83" y="70"/>
                </a:cubicBezTo>
                <a:cubicBezTo>
                  <a:pt x="104" y="70"/>
                  <a:pt x="104" y="70"/>
                  <a:pt x="104" y="70"/>
                </a:cubicBezTo>
                <a:cubicBezTo>
                  <a:pt x="107" y="70"/>
                  <a:pt x="110" y="72"/>
                  <a:pt x="110" y="76"/>
                </a:cubicBezTo>
                <a:cubicBezTo>
                  <a:pt x="110" y="79"/>
                  <a:pt x="107" y="82"/>
                  <a:pt x="104" y="82"/>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TextBox 462"/>
          <p:cNvSpPr txBox="1"/>
          <p:nvPr/>
        </p:nvSpPr>
        <p:spPr>
          <a:xfrm>
            <a:off x="668644" y="1168905"/>
            <a:ext cx="2879707" cy="375809"/>
          </a:xfrm>
          <a:prstGeom prst="rect">
            <a:avLst/>
          </a:prstGeom>
          <a:noFill/>
        </p:spPr>
        <p:txBody>
          <a:bodyPr wrap="square" rtlCol="0">
            <a:spAutoFit/>
          </a:bodyPr>
          <a:lstStyle/>
          <a:p>
            <a:pPr>
              <a:lnSpc>
                <a:spcPct val="110000"/>
              </a:lnSpc>
            </a:pPr>
            <a:r>
              <a:rPr lang="zh-CN" altLang="en-US" dirty="0">
                <a:latin typeface="微软雅黑" panose="020B0503020204020204" pitchFamily="34" charset="-122"/>
                <a:ea typeface="微软雅黑" panose="020B0503020204020204" pitchFamily="34" charset="-122"/>
              </a:rPr>
              <a:t>（一）</a:t>
            </a:r>
            <a:r>
              <a:rPr lang="zh-CN" altLang="zh-CN" dirty="0">
                <a:latin typeface="微软雅黑" panose="020B0503020204020204" pitchFamily="34" charset="-122"/>
                <a:ea typeface="微软雅黑" panose="020B0503020204020204" pitchFamily="34" charset="-122"/>
              </a:rPr>
              <a:t>培训组织</a:t>
            </a:r>
            <a:endParaRPr lang="zh-CN" altLang="en-US" dirty="0">
              <a:latin typeface="微软雅黑" panose="020B0503020204020204" pitchFamily="34" charset="-122"/>
              <a:ea typeface="微软雅黑" panose="020B0503020204020204" pitchFamily="3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标题 1"/>
          <p:cNvSpPr txBox="1"/>
          <p:nvPr/>
        </p:nvSpPr>
        <p:spPr>
          <a:xfrm>
            <a:off x="1467928" y="-271181"/>
            <a:ext cx="10515600" cy="11944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4000" dirty="0" smtClean="0"/>
            </a:br>
            <a:r>
              <a:rPr lang="zh-CN" altLang="en-US" sz="4000" dirty="0">
                <a:latin typeface="微软雅黑" panose="020B0503020204020204" pitchFamily="34" charset="-122"/>
                <a:ea typeface="微软雅黑" panose="020B0503020204020204" pitchFamily="34" charset="-122"/>
              </a:rPr>
              <a:t>二</a:t>
            </a:r>
            <a:r>
              <a:rPr lang="en-US" altLang="zh-CN" sz="4000" dirty="0">
                <a:latin typeface="微软雅黑" panose="020B0503020204020204" pitchFamily="34" charset="-122"/>
                <a:ea typeface="微软雅黑" panose="020B0503020204020204" pitchFamily="34" charset="-122"/>
              </a:rPr>
              <a:t>.</a:t>
            </a:r>
            <a:r>
              <a:rPr lang="zh-CN" altLang="zh-CN" sz="4000" dirty="0">
                <a:latin typeface="微软雅黑" panose="020B0503020204020204" pitchFamily="34" charset="-122"/>
                <a:ea typeface="微软雅黑" panose="020B0503020204020204" pitchFamily="34" charset="-122"/>
              </a:rPr>
              <a:t>普查指导员和普查员</a:t>
            </a:r>
            <a:r>
              <a:rPr lang="zh-CN" altLang="zh-CN" sz="4000" dirty="0" smtClean="0">
                <a:latin typeface="微软雅黑" panose="020B0503020204020204" pitchFamily="34" charset="-122"/>
                <a:ea typeface="微软雅黑" panose="020B0503020204020204" pitchFamily="34" charset="-122"/>
              </a:rPr>
              <a:t>的</a:t>
            </a:r>
            <a:r>
              <a:rPr lang="zh-CN" altLang="en-US" sz="4000" dirty="0" smtClean="0">
                <a:latin typeface="微软雅黑" panose="020B0503020204020204" pitchFamily="34" charset="-122"/>
                <a:ea typeface="微软雅黑" panose="020B0503020204020204" pitchFamily="34" charset="-122"/>
              </a:rPr>
              <a:t>培训</a:t>
            </a:r>
            <a:endParaRPr lang="zh-CN" altLang="en-US" sz="4000" dirty="0">
              <a:latin typeface="微软雅黑" panose="020B0503020204020204" pitchFamily="34" charset="-122"/>
              <a:ea typeface="微软雅黑" panose="020B0503020204020204" pitchFamily="34" charset="-122"/>
            </a:endParaRPr>
          </a:p>
        </p:txBody>
      </p:sp>
      <p:cxnSp>
        <p:nvCxnSpPr>
          <p:cNvPr id="30" name="直接连接符 29"/>
          <p:cNvCxnSpPr>
            <a:stCxn id="34" idx="3"/>
            <a:endCxn id="35" idx="1"/>
          </p:cNvCxnSpPr>
          <p:nvPr/>
        </p:nvCxnSpPr>
        <p:spPr>
          <a:xfrm>
            <a:off x="1556545" y="2222000"/>
            <a:ext cx="750705" cy="2517"/>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31" name="组合 30"/>
          <p:cNvGrpSpPr/>
          <p:nvPr/>
        </p:nvGrpSpPr>
        <p:grpSpPr>
          <a:xfrm>
            <a:off x="1733898" y="1991666"/>
            <a:ext cx="396000" cy="419728"/>
            <a:chOff x="6876256" y="1436534"/>
            <a:chExt cx="396000" cy="396000"/>
          </a:xfrm>
        </p:grpSpPr>
        <p:sp>
          <p:nvSpPr>
            <p:cNvPr id="32" name="椭圆 31"/>
            <p:cNvSpPr/>
            <p:nvPr/>
          </p:nvSpPr>
          <p:spPr>
            <a:xfrm>
              <a:off x="6876256" y="1436534"/>
              <a:ext cx="396000" cy="396000"/>
            </a:xfrm>
            <a:prstGeom prst="ellipse">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3" name="椭圆 32"/>
            <p:cNvSpPr/>
            <p:nvPr/>
          </p:nvSpPr>
          <p:spPr>
            <a:xfrm>
              <a:off x="6984256" y="1544534"/>
              <a:ext cx="180000" cy="18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sp>
        <p:nvSpPr>
          <p:cNvPr id="35" name="矩形 34"/>
          <p:cNvSpPr/>
          <p:nvPr/>
        </p:nvSpPr>
        <p:spPr>
          <a:xfrm>
            <a:off x="2306955" y="1704340"/>
            <a:ext cx="8271510" cy="1040130"/>
          </a:xfrm>
          <a:prstGeom prst="rect">
            <a:avLst/>
          </a:prstGeom>
          <a:solidFill>
            <a:srgbClr val="FFFFFF"/>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altLang="zh-CN" dirty="0">
                <a:solidFill>
                  <a:schemeClr val="tx1"/>
                </a:solidFill>
                <a:latin typeface="微软雅黑" panose="020B0503020204020204" pitchFamily="34" charset="-122"/>
                <a:ea typeface="微软雅黑" panose="020B0503020204020204" pitchFamily="34" charset="-122"/>
              </a:rPr>
              <a:t>1.采取</a:t>
            </a:r>
            <a:r>
              <a:rPr altLang="zh-CN" b="1" dirty="0">
                <a:solidFill>
                  <a:srgbClr val="C00000"/>
                </a:solidFill>
                <a:latin typeface="微软雅黑" panose="020B0503020204020204" pitchFamily="34" charset="-122"/>
                <a:ea typeface="微软雅黑" panose="020B0503020204020204" pitchFamily="34" charset="-122"/>
              </a:rPr>
              <a:t>面授和在线学习的方式</a:t>
            </a:r>
            <a:r>
              <a:rPr altLang="zh-CN" dirty="0">
                <a:solidFill>
                  <a:schemeClr val="tx1"/>
                </a:solidFill>
                <a:latin typeface="微软雅黑" panose="020B0503020204020204" pitchFamily="34" charset="-122"/>
                <a:ea typeface="微软雅黑" panose="020B0503020204020204" pitchFamily="34" charset="-122"/>
              </a:rPr>
              <a:t>对普查指导员和普查员进行业务培训，明确人员职权、职责和工作任务；有条件的地区可采取小班化方式进行。</a:t>
            </a:r>
            <a:endParaRPr altLang="zh-CN" dirty="0">
              <a:solidFill>
                <a:schemeClr val="tx1"/>
              </a:solidFill>
              <a:latin typeface="微软雅黑" panose="020B0503020204020204" pitchFamily="34" charset="-122"/>
              <a:ea typeface="微软雅黑" panose="020B0503020204020204" pitchFamily="34" charset="-122"/>
            </a:endParaRPr>
          </a:p>
        </p:txBody>
      </p:sp>
      <p:sp>
        <p:nvSpPr>
          <p:cNvPr id="36" name="矩形 35"/>
          <p:cNvSpPr/>
          <p:nvPr/>
        </p:nvSpPr>
        <p:spPr>
          <a:xfrm>
            <a:off x="2306955" y="2837180"/>
            <a:ext cx="8270875" cy="75184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dirty="0">
                <a:solidFill>
                  <a:schemeClr val="tx1"/>
                </a:solidFill>
                <a:latin typeface="微软雅黑" panose="020B0503020204020204" pitchFamily="34" charset="-122"/>
                <a:ea typeface="微软雅黑" panose="020B0503020204020204" pitchFamily="34" charset="-122"/>
              </a:rPr>
              <a:t>2.普查指导员接受集中业务培训时间不少于24</a:t>
            </a:r>
            <a:r>
              <a:rPr lang="zh-CN" altLang="zh-CN" b="1" dirty="0">
                <a:solidFill>
                  <a:srgbClr val="C00000"/>
                </a:solidFill>
                <a:latin typeface="微软雅黑" panose="020B0503020204020204" pitchFamily="34" charset="-122"/>
                <a:ea typeface="微软雅黑" panose="020B0503020204020204" pitchFamily="34" charset="-122"/>
              </a:rPr>
              <a:t>学时</a:t>
            </a:r>
            <a:r>
              <a:rPr lang="zh-CN" altLang="zh-CN" dirty="0">
                <a:solidFill>
                  <a:schemeClr val="tx1"/>
                </a:solidFill>
                <a:latin typeface="微软雅黑" panose="020B0503020204020204" pitchFamily="34" charset="-122"/>
                <a:ea typeface="微软雅黑" panose="020B0503020204020204" pitchFamily="34" charset="-122"/>
              </a:rPr>
              <a:t>，在线学习的时间不少于16学时；普查员接受集中业务培训时间不少于16学时，在线学习的时间不少于8学时。</a:t>
            </a:r>
            <a:endParaRPr lang="zh-CN" altLang="zh-CN" dirty="0">
              <a:solidFill>
                <a:schemeClr val="tx1"/>
              </a:solidFill>
              <a:latin typeface="微软雅黑" panose="020B0503020204020204" pitchFamily="34" charset="-122"/>
              <a:ea typeface="微软雅黑" panose="020B0503020204020204" pitchFamily="34" charset="-122"/>
            </a:endParaRPr>
          </a:p>
        </p:txBody>
      </p:sp>
      <p:cxnSp>
        <p:nvCxnSpPr>
          <p:cNvPr id="43" name="直接连接符 42"/>
          <p:cNvCxnSpPr>
            <a:stCxn id="37" idx="3"/>
            <a:endCxn id="36" idx="1"/>
          </p:cNvCxnSpPr>
          <p:nvPr/>
        </p:nvCxnSpPr>
        <p:spPr>
          <a:xfrm>
            <a:off x="1556548" y="3207206"/>
            <a:ext cx="750702" cy="5985"/>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sp>
        <p:nvSpPr>
          <p:cNvPr id="70" name="矩形 69"/>
          <p:cNvSpPr/>
          <p:nvPr/>
        </p:nvSpPr>
        <p:spPr>
          <a:xfrm>
            <a:off x="2306955" y="3711575"/>
            <a:ext cx="8270240" cy="880745"/>
          </a:xfrm>
          <a:prstGeom prst="rect">
            <a:avLst/>
          </a:prstGeom>
          <a:solidFill>
            <a:srgbClr val="FFFFFF"/>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dirty="0">
                <a:solidFill>
                  <a:schemeClr val="tx1"/>
                </a:solidFill>
                <a:latin typeface="微软雅黑" panose="020B0503020204020204" pitchFamily="34" charset="-122"/>
                <a:ea typeface="微软雅黑" panose="020B0503020204020204" pitchFamily="34" charset="-122"/>
              </a:rPr>
              <a:t>3.</a:t>
            </a:r>
            <a:r>
              <a:rPr lang="zh-CN" altLang="zh-CN" dirty="0">
                <a:solidFill>
                  <a:schemeClr val="tx1"/>
                </a:solidFill>
                <a:latin typeface="微软雅黑" panose="020B0503020204020204" pitchFamily="34" charset="-122"/>
                <a:ea typeface="微软雅黑" panose="020B0503020204020204" pitchFamily="34" charset="-122"/>
              </a:rPr>
              <a:t>培训主要围绕普查指导员和普查员承担的工作任务、工作职责，以及如何使用电子采集设备和填好普查表来进行。对普查表指标的解释必须符合普查方案中《指标解释》的规定。</a:t>
            </a:r>
            <a:endParaRPr lang="zh-CN" altLang="zh-CN" dirty="0">
              <a:solidFill>
                <a:schemeClr val="tx1"/>
              </a:solidFill>
              <a:latin typeface="微软雅黑" panose="020B0503020204020204" pitchFamily="34" charset="-122"/>
              <a:ea typeface="微软雅黑" panose="020B0503020204020204" pitchFamily="34" charset="-122"/>
            </a:endParaRPr>
          </a:p>
        </p:txBody>
      </p:sp>
      <p:sp>
        <p:nvSpPr>
          <p:cNvPr id="71" name="矩形 70"/>
          <p:cNvSpPr/>
          <p:nvPr/>
        </p:nvSpPr>
        <p:spPr>
          <a:xfrm>
            <a:off x="2306955" y="4651375"/>
            <a:ext cx="8271510" cy="95377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dirty="0">
                <a:solidFill>
                  <a:schemeClr val="tx1"/>
                </a:solidFill>
                <a:latin typeface="微软雅黑" panose="020B0503020204020204" pitchFamily="34" charset="-122"/>
                <a:ea typeface="微软雅黑" panose="020B0503020204020204" pitchFamily="34" charset="-122"/>
              </a:rPr>
              <a:t>4.</a:t>
            </a:r>
            <a:r>
              <a:rPr lang="zh-CN" altLang="zh-CN" b="1" dirty="0">
                <a:solidFill>
                  <a:srgbClr val="C00000"/>
                </a:solidFill>
                <a:latin typeface="微软雅黑" panose="020B0503020204020204" pitchFamily="34" charset="-122"/>
                <a:ea typeface="微软雅黑" panose="020B0503020204020204" pitchFamily="34" charset="-122"/>
              </a:rPr>
              <a:t>应加强对普查指导员和普查员统计法律法规以及保密规定的培训。</a:t>
            </a:r>
            <a:endParaRPr lang="zh-CN" altLang="zh-CN" b="1" dirty="0">
              <a:solidFill>
                <a:srgbClr val="C00000"/>
              </a:solidFill>
              <a:latin typeface="微软雅黑" panose="020B0503020204020204" pitchFamily="34" charset="-122"/>
              <a:ea typeface="微软雅黑" panose="020B0503020204020204" pitchFamily="34" charset="-122"/>
            </a:endParaRPr>
          </a:p>
        </p:txBody>
      </p:sp>
      <p:sp>
        <p:nvSpPr>
          <p:cNvPr id="82" name="矩形 81"/>
          <p:cNvSpPr/>
          <p:nvPr/>
        </p:nvSpPr>
        <p:spPr>
          <a:xfrm>
            <a:off x="2306955" y="5685155"/>
            <a:ext cx="8270240" cy="1073150"/>
          </a:xfrm>
          <a:prstGeom prst="rect">
            <a:avLst/>
          </a:prstGeom>
          <a:solidFill>
            <a:srgbClr val="FFFFFF"/>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参加培训的普查指导员和普查员要经过模拟练习，掌握绘制和使用《普查小区图》、编制《户主姓名底册》、填写普查表、做好数据检查等工作的方法。</a:t>
            </a:r>
            <a:endParaRPr lang="zh-CN" altLang="zh-CN" dirty="0">
              <a:solidFill>
                <a:schemeClr val="tx1"/>
              </a:solidFill>
              <a:latin typeface="微软雅黑" panose="020B0503020204020204" pitchFamily="34" charset="-122"/>
              <a:ea typeface="微软雅黑" panose="020B0503020204020204" pitchFamily="34" charset="-122"/>
            </a:endParaRPr>
          </a:p>
        </p:txBody>
      </p:sp>
      <p:sp>
        <p:nvSpPr>
          <p:cNvPr id="85" name="TextBox 462"/>
          <p:cNvSpPr txBox="1"/>
          <p:nvPr/>
        </p:nvSpPr>
        <p:spPr>
          <a:xfrm>
            <a:off x="668644" y="1168905"/>
            <a:ext cx="2879707" cy="375809"/>
          </a:xfrm>
          <a:prstGeom prst="rect">
            <a:avLst/>
          </a:prstGeom>
          <a:noFill/>
        </p:spPr>
        <p:txBody>
          <a:bodyPr wrap="square" rtlCol="0">
            <a:spAutoFit/>
          </a:bodyPr>
          <a:lstStyle/>
          <a:p>
            <a:pPr>
              <a:lnSpc>
                <a:spcPct val="110000"/>
              </a:lnSpc>
            </a:pPr>
            <a:r>
              <a:rPr lang="zh-CN" altLang="en-US" dirty="0" smtClean="0">
                <a:latin typeface="微软雅黑" panose="020B0503020204020204" pitchFamily="34" charset="-122"/>
                <a:ea typeface="微软雅黑" panose="020B0503020204020204" pitchFamily="34" charset="-122"/>
              </a:rPr>
              <a:t>（二）</a:t>
            </a:r>
            <a:r>
              <a:rPr lang="zh-CN" altLang="zh-CN" dirty="0">
                <a:latin typeface="微软雅黑" panose="020B0503020204020204" pitchFamily="34" charset="-122"/>
                <a:ea typeface="微软雅黑" panose="020B0503020204020204" pitchFamily="34" charset="-122"/>
              </a:rPr>
              <a:t>培训要求</a:t>
            </a:r>
            <a:endParaRPr lang="zh-CN" altLang="en-US" dirty="0">
              <a:latin typeface="微软雅黑" panose="020B0503020204020204" pitchFamily="34" charset="-122"/>
              <a:ea typeface="微软雅黑" panose="020B0503020204020204" pitchFamily="34" charset="-122"/>
            </a:endParaRPr>
          </a:p>
        </p:txBody>
      </p:sp>
      <p:grpSp>
        <p:nvGrpSpPr>
          <p:cNvPr id="107" name="组合 106"/>
          <p:cNvGrpSpPr/>
          <p:nvPr/>
        </p:nvGrpSpPr>
        <p:grpSpPr>
          <a:xfrm>
            <a:off x="1746828" y="3004065"/>
            <a:ext cx="396000" cy="419728"/>
            <a:chOff x="6876256" y="1436534"/>
            <a:chExt cx="396000" cy="396000"/>
          </a:xfrm>
        </p:grpSpPr>
        <p:sp>
          <p:nvSpPr>
            <p:cNvPr id="108" name="椭圆 107"/>
            <p:cNvSpPr/>
            <p:nvPr/>
          </p:nvSpPr>
          <p:spPr>
            <a:xfrm>
              <a:off x="6876256" y="1436534"/>
              <a:ext cx="396000" cy="396000"/>
            </a:xfrm>
            <a:prstGeom prst="ellipse">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9" name="椭圆 108"/>
            <p:cNvSpPr/>
            <p:nvPr/>
          </p:nvSpPr>
          <p:spPr>
            <a:xfrm>
              <a:off x="6984256" y="1544534"/>
              <a:ext cx="180000" cy="18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grpSp>
        <p:nvGrpSpPr>
          <p:cNvPr id="116" name="组合 115"/>
          <p:cNvGrpSpPr/>
          <p:nvPr/>
        </p:nvGrpSpPr>
        <p:grpSpPr>
          <a:xfrm>
            <a:off x="1744222" y="3924950"/>
            <a:ext cx="396000" cy="419728"/>
            <a:chOff x="6876256" y="1436534"/>
            <a:chExt cx="396000" cy="396000"/>
          </a:xfrm>
        </p:grpSpPr>
        <p:sp>
          <p:nvSpPr>
            <p:cNvPr id="117" name="椭圆 116"/>
            <p:cNvSpPr/>
            <p:nvPr/>
          </p:nvSpPr>
          <p:spPr>
            <a:xfrm>
              <a:off x="6876256" y="1436534"/>
              <a:ext cx="396000" cy="396000"/>
            </a:xfrm>
            <a:prstGeom prst="ellipse">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18" name="椭圆 117"/>
            <p:cNvSpPr/>
            <p:nvPr/>
          </p:nvSpPr>
          <p:spPr>
            <a:xfrm>
              <a:off x="6984256" y="1544534"/>
              <a:ext cx="180000" cy="18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cxnSp>
        <p:nvCxnSpPr>
          <p:cNvPr id="119" name="直接连接符 118"/>
          <p:cNvCxnSpPr/>
          <p:nvPr/>
        </p:nvCxnSpPr>
        <p:spPr>
          <a:xfrm flipV="1">
            <a:off x="1566870" y="4138301"/>
            <a:ext cx="750704" cy="1877"/>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43" name="组合 142"/>
          <p:cNvGrpSpPr/>
          <p:nvPr/>
        </p:nvGrpSpPr>
        <p:grpSpPr>
          <a:xfrm>
            <a:off x="1733898" y="4923584"/>
            <a:ext cx="396000" cy="419728"/>
            <a:chOff x="6876256" y="1436534"/>
            <a:chExt cx="396000" cy="396000"/>
          </a:xfrm>
        </p:grpSpPr>
        <p:sp>
          <p:nvSpPr>
            <p:cNvPr id="144" name="椭圆 143"/>
            <p:cNvSpPr/>
            <p:nvPr/>
          </p:nvSpPr>
          <p:spPr>
            <a:xfrm>
              <a:off x="6876256" y="1436534"/>
              <a:ext cx="396000" cy="396000"/>
            </a:xfrm>
            <a:prstGeom prst="ellipse">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45" name="椭圆 144"/>
            <p:cNvSpPr/>
            <p:nvPr/>
          </p:nvSpPr>
          <p:spPr>
            <a:xfrm>
              <a:off x="6984256" y="1544534"/>
              <a:ext cx="180000" cy="18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cxnSp>
        <p:nvCxnSpPr>
          <p:cNvPr id="146" name="直接连接符 145"/>
          <p:cNvCxnSpPr/>
          <p:nvPr/>
        </p:nvCxnSpPr>
        <p:spPr>
          <a:xfrm flipV="1">
            <a:off x="1556546" y="5136935"/>
            <a:ext cx="750704" cy="1877"/>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47" name="组合 146"/>
          <p:cNvGrpSpPr/>
          <p:nvPr/>
        </p:nvGrpSpPr>
        <p:grpSpPr>
          <a:xfrm>
            <a:off x="1744222" y="6016340"/>
            <a:ext cx="396000" cy="419728"/>
            <a:chOff x="6876256" y="1436534"/>
            <a:chExt cx="396000" cy="396000"/>
          </a:xfrm>
        </p:grpSpPr>
        <p:sp>
          <p:nvSpPr>
            <p:cNvPr id="148" name="椭圆 147"/>
            <p:cNvSpPr/>
            <p:nvPr/>
          </p:nvSpPr>
          <p:spPr>
            <a:xfrm>
              <a:off x="6876256" y="1436534"/>
              <a:ext cx="396000" cy="396000"/>
            </a:xfrm>
            <a:prstGeom prst="ellipse">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49" name="椭圆 148"/>
            <p:cNvSpPr/>
            <p:nvPr/>
          </p:nvSpPr>
          <p:spPr>
            <a:xfrm>
              <a:off x="6984256" y="1544534"/>
              <a:ext cx="180000" cy="1800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cxnSp>
        <p:nvCxnSpPr>
          <p:cNvPr id="150" name="直接连接符 149"/>
          <p:cNvCxnSpPr/>
          <p:nvPr/>
        </p:nvCxnSpPr>
        <p:spPr>
          <a:xfrm flipV="1">
            <a:off x="1566870" y="6229691"/>
            <a:ext cx="750704" cy="1877"/>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1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5444</Words>
  <Application>WPS 演示</Application>
  <PresentationFormat>宽屏</PresentationFormat>
  <Paragraphs>400</Paragraphs>
  <Slides>36</Slides>
  <Notes>4</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36</vt:i4>
      </vt:variant>
    </vt:vector>
  </HeadingPairs>
  <TitlesOfParts>
    <vt:vector size="49" baseType="lpstr">
      <vt:lpstr>Arial</vt:lpstr>
      <vt:lpstr>宋体</vt:lpstr>
      <vt:lpstr>Wingdings</vt:lpstr>
      <vt:lpstr>微软雅黑</vt:lpstr>
      <vt:lpstr>Calibri</vt:lpstr>
      <vt:lpstr>Bauhaus 93</vt:lpstr>
      <vt:lpstr>Arial Unicode MS</vt:lpstr>
      <vt:lpstr>Calibri Light</vt:lpstr>
      <vt:lpstr>等线</vt:lpstr>
      <vt:lpstr>方正正黑简体</vt:lpstr>
      <vt:lpstr>华文细黑</vt:lpstr>
      <vt:lpstr>Verdana</vt:lpstr>
      <vt:lpstr>1_Office 主题​​</vt:lpstr>
      <vt:lpstr>普查指导员和普查员 选聘、培训和管理工作 </vt:lpstr>
      <vt:lpstr> 主要内容</vt:lpstr>
      <vt:lpstr> 一.普查指导员和普查员的选聘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likl</cp:lastModifiedBy>
  <cp:revision>85</cp:revision>
  <dcterms:created xsi:type="dcterms:W3CDTF">2020-03-31T10:46:00Z</dcterms:created>
  <dcterms:modified xsi:type="dcterms:W3CDTF">2020-07-04T09:30:40Z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2052-11.8.2.8621</vt:lpwstr>
  </property>
</Properties>
</file>